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2" r:id="rId7"/>
  </p:sldIdLst>
  <p:sldSz cx="15113000" cy="21374100"/>
  <p:notesSz cx="6858000" cy="9144000"/>
  <p:embeddedFontLst>
    <p:embeddedFont>
      <p:font typeface="Angsana New" panose="02020603050405020304" pitchFamily="18" charset="-34"/>
      <p:regular r:id="rId8"/>
      <p:bold r:id="rId9"/>
      <p:italic r:id="rId10"/>
      <p:boldItalic r:id="rId11"/>
    </p:embeddedFont>
    <p:embeddedFont>
      <p:font typeface="TH SarabunPSK" panose="020B0500040200020003" pitchFamily="34" charset="-34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29" d="100"/>
          <a:sy n="29" d="100"/>
        </p:scale>
        <p:origin x="88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jpg"/><Relationship Id="rId2" Type="http://schemas.openxmlformats.org/officeDocument/2006/relationships/image" Target="../media/image1.sv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10" Type="http://schemas.openxmlformats.org/officeDocument/2006/relationships/image" Target="../media/image9.svg"/><Relationship Id="rId19" Type="http://schemas.openxmlformats.org/officeDocument/2006/relationships/image" Target="../media/image18.jp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22.jp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21.jpg"/><Relationship Id="rId2" Type="http://schemas.openxmlformats.org/officeDocument/2006/relationships/image" Target="../media/image1.svg"/><Relationship Id="rId16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9.jpg"/><Relationship Id="rId10" Type="http://schemas.openxmlformats.org/officeDocument/2006/relationships/image" Target="../media/image9.svg"/><Relationship Id="rId19" Type="http://schemas.openxmlformats.org/officeDocument/2006/relationships/image" Target="../media/image23.jp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27.jp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26.jpg"/><Relationship Id="rId2" Type="http://schemas.openxmlformats.org/officeDocument/2006/relationships/image" Target="../media/image1.svg"/><Relationship Id="rId16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24.jp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31.jp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30.jpg"/><Relationship Id="rId2" Type="http://schemas.openxmlformats.org/officeDocument/2006/relationships/image" Target="../media/image1.svg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28.jpg"/><Relationship Id="rId10" Type="http://schemas.openxmlformats.org/officeDocument/2006/relationships/image" Target="../media/image9.svg"/><Relationship Id="rId19" Type="http://schemas.openxmlformats.org/officeDocument/2006/relationships/image" Target="../media/image32.jp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36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35.jpeg"/><Relationship Id="rId2" Type="http://schemas.openxmlformats.org/officeDocument/2006/relationships/image" Target="../media/image1.sv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33.jp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40.jp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39.jpg"/><Relationship Id="rId2" Type="http://schemas.openxmlformats.org/officeDocument/2006/relationships/image" Target="../media/image1.svg"/><Relationship Id="rId16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37.jpg"/><Relationship Id="rId10" Type="http://schemas.openxmlformats.org/officeDocument/2006/relationships/image" Target="../media/image9.svg"/><Relationship Id="rId19" Type="http://schemas.openxmlformats.org/officeDocument/2006/relationships/image" Target="../media/image41.jp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98D">
                <a:alpha val="100000"/>
              </a:srgbClr>
            </a:gs>
            <a:gs pos="100000">
              <a:srgbClr val="60001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539" y="42499"/>
            <a:ext cx="14993462" cy="6462115"/>
            <a:chOff x="0" y="0"/>
            <a:chExt cx="20254009" cy="6613095"/>
          </a:xfrm>
        </p:grpSpPr>
        <p:sp>
          <p:nvSpPr>
            <p:cNvPr id="3" name="Freeform 3"/>
            <p:cNvSpPr/>
            <p:nvPr/>
          </p:nvSpPr>
          <p:spPr>
            <a:xfrm flipV="1">
              <a:off x="0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flipV="1">
              <a:off x="6785989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V="1">
              <a:off x="13567976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0" y="4924911"/>
            <a:ext cx="15120000" cy="9308793"/>
          </a:xfrm>
          <a:custGeom>
            <a:avLst/>
            <a:gdLst/>
            <a:ahLst/>
            <a:cxnLst/>
            <a:rect l="l" t="t" r="r" b="b"/>
            <a:pathLst>
              <a:path w="15120000" h="9308793">
                <a:moveTo>
                  <a:pt x="0" y="0"/>
                </a:moveTo>
                <a:lnTo>
                  <a:pt x="15120000" y="0"/>
                </a:lnTo>
                <a:lnTo>
                  <a:pt x="15120000" y="9308793"/>
                </a:lnTo>
                <a:lnTo>
                  <a:pt x="0" y="93087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0" y="8076846"/>
            <a:ext cx="15120000" cy="11795154"/>
            <a:chOff x="0" y="0"/>
            <a:chExt cx="2709333" cy="21135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09333" cy="2113559"/>
            </a:xfrm>
            <a:custGeom>
              <a:avLst/>
              <a:gdLst/>
              <a:ahLst/>
              <a:cxnLst/>
              <a:rect l="l" t="t" r="r" b="b"/>
              <a:pathLst>
                <a:path w="2709333" h="2113559">
                  <a:moveTo>
                    <a:pt x="0" y="0"/>
                  </a:moveTo>
                  <a:lnTo>
                    <a:pt x="2709333" y="0"/>
                  </a:lnTo>
                  <a:lnTo>
                    <a:pt x="2709333" y="2113559"/>
                  </a:lnTo>
                  <a:lnTo>
                    <a:pt x="0" y="2113559"/>
                  </a:lnTo>
                  <a:close/>
                </a:path>
              </a:pathLst>
            </a:custGeom>
            <a:solidFill>
              <a:srgbClr val="FFF6C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2709333" cy="2170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6538" y="42499"/>
            <a:ext cx="14466413" cy="1104486"/>
            <a:chOff x="0" y="0"/>
            <a:chExt cx="19288551" cy="1472648"/>
          </a:xfrm>
        </p:grpSpPr>
        <p:sp>
          <p:nvSpPr>
            <p:cNvPr id="11" name="Freeform 11"/>
            <p:cNvSpPr/>
            <p:nvPr/>
          </p:nvSpPr>
          <p:spPr>
            <a:xfrm rot="-5400000">
              <a:off x="4156669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5400000">
              <a:off x="13659233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5400000" flipH="1" flipV="1">
            <a:off x="132037" y="-132037"/>
            <a:ext cx="1826616" cy="2090690"/>
          </a:xfrm>
          <a:custGeom>
            <a:avLst/>
            <a:gdLst/>
            <a:ahLst/>
            <a:cxnLst/>
            <a:rect l="l" t="t" r="r" b="b"/>
            <a:pathLst>
              <a:path w="1826616" h="2090690">
                <a:moveTo>
                  <a:pt x="1826616" y="2090690"/>
                </a:moveTo>
                <a:lnTo>
                  <a:pt x="0" y="2090690"/>
                </a:lnTo>
                <a:lnTo>
                  <a:pt x="0" y="0"/>
                </a:lnTo>
                <a:lnTo>
                  <a:pt x="1826616" y="0"/>
                </a:lnTo>
                <a:lnTo>
                  <a:pt x="1826616" y="2090690"/>
                </a:lnTo>
                <a:close/>
              </a:path>
            </a:pathLst>
          </a:custGeom>
          <a:blipFill>
            <a:blip r:embed="rId5"/>
            <a:stretch>
              <a:fillRect t="-100000" r="-18040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0" y="19872000"/>
            <a:ext cx="15120000" cy="1512000"/>
          </a:xfrm>
          <a:custGeom>
            <a:avLst/>
            <a:gdLst/>
            <a:ahLst/>
            <a:cxnLst/>
            <a:rect l="l" t="t" r="r" b="b"/>
            <a:pathLst>
              <a:path w="15120000" h="1512000">
                <a:moveTo>
                  <a:pt x="0" y="0"/>
                </a:moveTo>
                <a:lnTo>
                  <a:pt x="15120000" y="0"/>
                </a:lnTo>
                <a:lnTo>
                  <a:pt x="15120000" y="1512000"/>
                </a:lnTo>
                <a:lnTo>
                  <a:pt x="0" y="1512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22" t="-521792" r="-4922" b="-4002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370435" y="3500233"/>
            <a:ext cx="6142035" cy="1037862"/>
          </a:xfrm>
          <a:custGeom>
            <a:avLst/>
            <a:gdLst/>
            <a:ahLst/>
            <a:cxnLst/>
            <a:rect l="l" t="t" r="r" b="b"/>
            <a:pathLst>
              <a:path w="6142035" h="1037862">
                <a:moveTo>
                  <a:pt x="0" y="0"/>
                </a:moveTo>
                <a:lnTo>
                  <a:pt x="6142035" y="0"/>
                </a:lnTo>
                <a:lnTo>
                  <a:pt x="6142035" y="1037862"/>
                </a:lnTo>
                <a:lnTo>
                  <a:pt x="0" y="1037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84" r="-119225" b="-65379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117175" y="13570384"/>
            <a:ext cx="4790590" cy="550471"/>
          </a:xfrm>
          <a:custGeom>
            <a:avLst/>
            <a:gdLst/>
            <a:ahLst/>
            <a:cxnLst/>
            <a:rect l="l" t="t" r="r" b="b"/>
            <a:pathLst>
              <a:path w="4790590" h="550471">
                <a:moveTo>
                  <a:pt x="0" y="0"/>
                </a:moveTo>
                <a:lnTo>
                  <a:pt x="4790590" y="0"/>
                </a:lnTo>
                <a:lnTo>
                  <a:pt x="4790590" y="550471"/>
                </a:lnTo>
                <a:lnTo>
                  <a:pt x="0" y="550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5400000" flipH="1" flipV="1">
            <a:off x="13099496" y="-70185"/>
            <a:ext cx="1950319" cy="2090690"/>
          </a:xfrm>
          <a:custGeom>
            <a:avLst/>
            <a:gdLst/>
            <a:ahLst/>
            <a:cxnLst/>
            <a:rect l="l" t="t" r="r" b="b"/>
            <a:pathLst>
              <a:path w="1950319" h="2090690">
                <a:moveTo>
                  <a:pt x="1950319" y="2090689"/>
                </a:moveTo>
                <a:lnTo>
                  <a:pt x="0" y="2090689"/>
                </a:lnTo>
                <a:lnTo>
                  <a:pt x="0" y="0"/>
                </a:lnTo>
                <a:lnTo>
                  <a:pt x="1950319" y="0"/>
                </a:lnTo>
                <a:lnTo>
                  <a:pt x="1950319" y="2090689"/>
                </a:lnTo>
                <a:close/>
              </a:path>
            </a:pathLst>
          </a:custGeom>
          <a:blipFill>
            <a:blip r:embed="rId5"/>
            <a:stretch>
              <a:fillRect r="-162621" b="-100000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841970" y="554904"/>
            <a:ext cx="5125302" cy="4073958"/>
          </a:xfrm>
          <a:custGeom>
            <a:avLst/>
            <a:gdLst/>
            <a:ahLst/>
            <a:cxnLst/>
            <a:rect l="l" t="t" r="r" b="b"/>
            <a:pathLst>
              <a:path w="5125302" h="4073958">
                <a:moveTo>
                  <a:pt x="0" y="0"/>
                </a:moveTo>
                <a:lnTo>
                  <a:pt x="5125303" y="0"/>
                </a:lnTo>
                <a:lnTo>
                  <a:pt x="5125303" y="4073959"/>
                </a:lnTo>
                <a:lnTo>
                  <a:pt x="0" y="4073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790748" y="1223185"/>
            <a:ext cx="7301410" cy="2325794"/>
          </a:xfrm>
          <a:custGeom>
            <a:avLst/>
            <a:gdLst/>
            <a:ahLst/>
            <a:cxnLst/>
            <a:rect l="l" t="t" r="r" b="b"/>
            <a:pathLst>
              <a:path w="7301410" h="2325794">
                <a:moveTo>
                  <a:pt x="0" y="0"/>
                </a:moveTo>
                <a:lnTo>
                  <a:pt x="7301409" y="0"/>
                </a:lnTo>
                <a:lnTo>
                  <a:pt x="7301409" y="2325794"/>
                </a:lnTo>
                <a:lnTo>
                  <a:pt x="0" y="232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216292" y="4618544"/>
            <a:ext cx="4376659" cy="612732"/>
          </a:xfrm>
          <a:custGeom>
            <a:avLst/>
            <a:gdLst/>
            <a:ahLst/>
            <a:cxnLst/>
            <a:rect l="l" t="t" r="r" b="b"/>
            <a:pathLst>
              <a:path w="4376659" h="612732">
                <a:moveTo>
                  <a:pt x="0" y="0"/>
                </a:moveTo>
                <a:lnTo>
                  <a:pt x="4376659" y="0"/>
                </a:lnTo>
                <a:lnTo>
                  <a:pt x="4376659" y="612733"/>
                </a:lnTo>
                <a:lnTo>
                  <a:pt x="0" y="612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2727" y="3417022"/>
            <a:ext cx="2514195" cy="3823871"/>
          </a:xfrm>
          <a:custGeom>
            <a:avLst/>
            <a:gdLst/>
            <a:ahLst/>
            <a:cxnLst/>
            <a:rect l="l" t="t" r="r" b="b"/>
            <a:pathLst>
              <a:path w="2514195" h="3823871">
                <a:moveTo>
                  <a:pt x="0" y="0"/>
                </a:moveTo>
                <a:lnTo>
                  <a:pt x="2514196" y="0"/>
                </a:lnTo>
                <a:lnTo>
                  <a:pt x="2514196" y="3823871"/>
                </a:lnTo>
                <a:lnTo>
                  <a:pt x="0" y="3823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18942751"/>
            <a:ext cx="1807026" cy="2472299"/>
          </a:xfrm>
          <a:custGeom>
            <a:avLst/>
            <a:gdLst/>
            <a:ahLst/>
            <a:cxnLst/>
            <a:rect l="l" t="t" r="r" b="b"/>
            <a:pathLst>
              <a:path w="1807026" h="2472299">
                <a:moveTo>
                  <a:pt x="0" y="0"/>
                </a:moveTo>
                <a:lnTo>
                  <a:pt x="1807026" y="0"/>
                </a:lnTo>
                <a:lnTo>
                  <a:pt x="1807026" y="2472299"/>
                </a:lnTo>
                <a:lnTo>
                  <a:pt x="0" y="24722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645262" y="17430374"/>
            <a:ext cx="2444060" cy="3953626"/>
          </a:xfrm>
          <a:custGeom>
            <a:avLst/>
            <a:gdLst/>
            <a:ahLst/>
            <a:cxnLst/>
            <a:rect l="l" t="t" r="r" b="b"/>
            <a:pathLst>
              <a:path w="2444060" h="3953626">
                <a:moveTo>
                  <a:pt x="0" y="0"/>
                </a:moveTo>
                <a:lnTo>
                  <a:pt x="2444060" y="0"/>
                </a:lnTo>
                <a:lnTo>
                  <a:pt x="2444060" y="3953626"/>
                </a:lnTo>
                <a:lnTo>
                  <a:pt x="0" y="3953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24DCE5FD-82AD-63EA-FC6B-477B8EE0D38B}"/>
              </a:ext>
            </a:extLst>
          </p:cNvPr>
          <p:cNvSpPr/>
          <p:nvPr/>
        </p:nvSpPr>
        <p:spPr>
          <a:xfrm>
            <a:off x="2263911" y="19857258"/>
            <a:ext cx="1545072" cy="1526742"/>
          </a:xfrm>
          <a:custGeom>
            <a:avLst/>
            <a:gdLst/>
            <a:ahLst/>
            <a:cxnLst/>
            <a:rect l="l" t="t" r="r" b="b"/>
            <a:pathLst>
              <a:path w="667357" h="667357">
                <a:moveTo>
                  <a:pt x="0" y="0"/>
                </a:moveTo>
                <a:lnTo>
                  <a:pt x="667356" y="0"/>
                </a:lnTo>
                <a:lnTo>
                  <a:pt x="667356" y="667357"/>
                </a:lnTo>
                <a:lnTo>
                  <a:pt x="0" y="667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92992709-F10F-0A0A-E7CC-C3E4C742B57F}"/>
              </a:ext>
            </a:extLst>
          </p:cNvPr>
          <p:cNvSpPr txBox="1"/>
          <p:nvPr/>
        </p:nvSpPr>
        <p:spPr>
          <a:xfrm>
            <a:off x="3808983" y="19994855"/>
            <a:ext cx="9669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เทศบาลตำบลเพชรเมืองทอง หมู่ที่ 7 ตำบลแสวงหา อำเภอแสวงหา </a:t>
            </a:r>
          </a:p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จังหวัดอ่างทอง 14150  โทร. 035-610-725</a:t>
            </a: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516D2AE7-5660-7794-0251-0087125ECE4B}"/>
              </a:ext>
            </a:extLst>
          </p:cNvPr>
          <p:cNvSpPr txBox="1"/>
          <p:nvPr/>
        </p:nvSpPr>
        <p:spPr>
          <a:xfrm>
            <a:off x="3774504" y="1639211"/>
            <a:ext cx="5717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cs typeface="+mj-cs"/>
              </a:rPr>
              <a:t>วารสารประชาสัมพันธ์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6B6A4033-0298-B4B5-5439-E2FD9D715CFE}"/>
              </a:ext>
            </a:extLst>
          </p:cNvPr>
          <p:cNvSpPr txBox="1"/>
          <p:nvPr/>
        </p:nvSpPr>
        <p:spPr>
          <a:xfrm>
            <a:off x="3609119" y="3634443"/>
            <a:ext cx="55771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ประจำเดือน เมษายน-มิถุนายน 2569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895E97CA-F16B-B84F-0C20-A1E0788ADEB6}"/>
              </a:ext>
            </a:extLst>
          </p:cNvPr>
          <p:cNvSpPr txBox="1"/>
          <p:nvPr/>
        </p:nvSpPr>
        <p:spPr>
          <a:xfrm>
            <a:off x="4275917" y="5911773"/>
            <a:ext cx="66976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โครงการป้องกันและแก้ไขปัญหา</a:t>
            </a:r>
          </a:p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สถานการณ์ฝุ่นละอองขนาดเล็ก </a:t>
            </a:r>
            <a:r>
              <a:rPr lang="en-US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PM2.5</a:t>
            </a:r>
            <a:endParaRPr lang="th-TH" sz="4800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" name="รูปภาพ 29">
            <a:extLst>
              <a:ext uri="{FF2B5EF4-FFF2-40B4-BE49-F238E27FC236}">
                <a16:creationId xmlns:a16="http://schemas.microsoft.com/office/drawing/2014/main" id="{5D82D49E-7A6B-77D9-D22E-5643482957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18" y="7538135"/>
            <a:ext cx="5627909" cy="34475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id="{958C75F1-77CD-F01E-D549-89CA62BE190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" y="11199429"/>
            <a:ext cx="4949478" cy="32145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4" name="รูปภาพ 33">
            <a:extLst>
              <a:ext uri="{FF2B5EF4-FFF2-40B4-BE49-F238E27FC236}">
                <a16:creationId xmlns:a16="http://schemas.microsoft.com/office/drawing/2014/main" id="{1FB6C635-1ECF-044F-2C9D-F0CB61D401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750" y="7536825"/>
            <a:ext cx="5773195" cy="35095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93EBB3CF-396E-54F1-F060-727510A0606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73" y="11226729"/>
            <a:ext cx="4949478" cy="31872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8" name="รูปภาพ 37">
            <a:extLst>
              <a:ext uri="{FF2B5EF4-FFF2-40B4-BE49-F238E27FC236}">
                <a16:creationId xmlns:a16="http://schemas.microsoft.com/office/drawing/2014/main" id="{4205BBC8-DC2E-7D7C-838E-B63382131C2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521" y="11199429"/>
            <a:ext cx="4949478" cy="32093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1" name="กล่องข้อความ 30">
            <a:extLst>
              <a:ext uri="{FF2B5EF4-FFF2-40B4-BE49-F238E27FC236}">
                <a16:creationId xmlns:a16="http://schemas.microsoft.com/office/drawing/2014/main" id="{B916CAFD-9812-9AE6-B81C-B36AD43C26F8}"/>
              </a:ext>
            </a:extLst>
          </p:cNvPr>
          <p:cNvSpPr txBox="1"/>
          <p:nvPr/>
        </p:nvSpPr>
        <p:spPr>
          <a:xfrm>
            <a:off x="305455" y="14655107"/>
            <a:ext cx="148145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วันที่ 8 เมษายน 2569 เทศบาลตำบลเพชรเมืองทอง ได้จัดโครงการป้องกันและแก้ไข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ปัญหาสถานการณ์ฝุ่นละอองขนาดเล็ก 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PM2.5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เพื่อเป็นการป้องกัน ควบคุมและแก้ไขปัญหามลพิษหมอกควัน ฝุ่นละอองที่สูงเกินเกณฑ์มาตรฐาน ในระดับที่มีผลกระทบต่อคุณภาพและสิ่งแวดล้อม สุขภาพอนามัยของประชาชน ให้ประชาชนมีความรู้ในการดูแลตนเอง และสามารถป้องกันตนเองจากอันตรายของฝุ่นละอองขนาดไม่เกิน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2.5 ไมครอน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98D">
                <a:alpha val="100000"/>
              </a:srgbClr>
            </a:gs>
            <a:gs pos="100000">
              <a:srgbClr val="60001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EA129-2B78-F578-DB57-D6A6ABAA0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2A9D097-9550-B25B-CEE5-D17FAA976778}"/>
              </a:ext>
            </a:extLst>
          </p:cNvPr>
          <p:cNvGrpSpPr/>
          <p:nvPr/>
        </p:nvGrpSpPr>
        <p:grpSpPr>
          <a:xfrm>
            <a:off x="126539" y="42499"/>
            <a:ext cx="14993462" cy="6462115"/>
            <a:chOff x="0" y="0"/>
            <a:chExt cx="20254009" cy="661309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6A3EA86-AAAB-C925-5A13-13020E7A73A7}"/>
                </a:ext>
              </a:extLst>
            </p:cNvPr>
            <p:cNvSpPr/>
            <p:nvPr/>
          </p:nvSpPr>
          <p:spPr>
            <a:xfrm flipV="1">
              <a:off x="0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F377273-159B-B87D-55D3-7781B4E637A9}"/>
                </a:ext>
              </a:extLst>
            </p:cNvPr>
            <p:cNvSpPr/>
            <p:nvPr/>
          </p:nvSpPr>
          <p:spPr>
            <a:xfrm flipV="1">
              <a:off x="6785989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0EB3DA4-A75E-9A9E-BFA5-775C10D2E936}"/>
                </a:ext>
              </a:extLst>
            </p:cNvPr>
            <p:cNvSpPr/>
            <p:nvPr/>
          </p:nvSpPr>
          <p:spPr>
            <a:xfrm flipV="1">
              <a:off x="13567976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39C38E2-0F78-FE81-6F76-8F1ACAAD5EF2}"/>
              </a:ext>
            </a:extLst>
          </p:cNvPr>
          <p:cNvSpPr/>
          <p:nvPr/>
        </p:nvSpPr>
        <p:spPr>
          <a:xfrm>
            <a:off x="0" y="4924911"/>
            <a:ext cx="15120000" cy="9308793"/>
          </a:xfrm>
          <a:custGeom>
            <a:avLst/>
            <a:gdLst/>
            <a:ahLst/>
            <a:cxnLst/>
            <a:rect l="l" t="t" r="r" b="b"/>
            <a:pathLst>
              <a:path w="15120000" h="9308793">
                <a:moveTo>
                  <a:pt x="0" y="0"/>
                </a:moveTo>
                <a:lnTo>
                  <a:pt x="15120000" y="0"/>
                </a:lnTo>
                <a:lnTo>
                  <a:pt x="15120000" y="9308793"/>
                </a:lnTo>
                <a:lnTo>
                  <a:pt x="0" y="93087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91AAB9D-7AC2-B15D-2C6E-A322C9BE6155}"/>
              </a:ext>
            </a:extLst>
          </p:cNvPr>
          <p:cNvGrpSpPr/>
          <p:nvPr/>
        </p:nvGrpSpPr>
        <p:grpSpPr>
          <a:xfrm>
            <a:off x="0" y="8076846"/>
            <a:ext cx="15120000" cy="11795154"/>
            <a:chOff x="0" y="0"/>
            <a:chExt cx="2709333" cy="211355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8E0AA0D-12F3-C769-9EAE-6B0DF7CCEA68}"/>
                </a:ext>
              </a:extLst>
            </p:cNvPr>
            <p:cNvSpPr/>
            <p:nvPr/>
          </p:nvSpPr>
          <p:spPr>
            <a:xfrm>
              <a:off x="0" y="0"/>
              <a:ext cx="2709333" cy="2113559"/>
            </a:xfrm>
            <a:custGeom>
              <a:avLst/>
              <a:gdLst/>
              <a:ahLst/>
              <a:cxnLst/>
              <a:rect l="l" t="t" r="r" b="b"/>
              <a:pathLst>
                <a:path w="2709333" h="2113559">
                  <a:moveTo>
                    <a:pt x="0" y="0"/>
                  </a:moveTo>
                  <a:lnTo>
                    <a:pt x="2709333" y="0"/>
                  </a:lnTo>
                  <a:lnTo>
                    <a:pt x="2709333" y="2113559"/>
                  </a:lnTo>
                  <a:lnTo>
                    <a:pt x="0" y="2113559"/>
                  </a:lnTo>
                  <a:close/>
                </a:path>
              </a:pathLst>
            </a:custGeom>
            <a:solidFill>
              <a:srgbClr val="FFF6C4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765AB36-E0CA-83D5-A508-5732982B2683}"/>
                </a:ext>
              </a:extLst>
            </p:cNvPr>
            <p:cNvSpPr txBox="1"/>
            <p:nvPr/>
          </p:nvSpPr>
          <p:spPr>
            <a:xfrm>
              <a:off x="0" y="-57150"/>
              <a:ext cx="2709333" cy="2170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BCF368F-A116-AE6F-C21F-CE6CE301FC67}"/>
              </a:ext>
            </a:extLst>
          </p:cNvPr>
          <p:cNvGrpSpPr/>
          <p:nvPr/>
        </p:nvGrpSpPr>
        <p:grpSpPr>
          <a:xfrm>
            <a:off x="126538" y="42499"/>
            <a:ext cx="14466413" cy="1104486"/>
            <a:chOff x="0" y="0"/>
            <a:chExt cx="19288551" cy="147264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E0562CA-8052-5102-4E92-4E25491900E7}"/>
                </a:ext>
              </a:extLst>
            </p:cNvPr>
            <p:cNvSpPr/>
            <p:nvPr/>
          </p:nvSpPr>
          <p:spPr>
            <a:xfrm rot="-5400000">
              <a:off x="4156669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A1A2FA0-8BA6-5A62-93C6-8CF96505B2C1}"/>
                </a:ext>
              </a:extLst>
            </p:cNvPr>
            <p:cNvSpPr/>
            <p:nvPr/>
          </p:nvSpPr>
          <p:spPr>
            <a:xfrm rot="-5400000">
              <a:off x="13659233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61ED0E33-C9DC-D1BD-81D6-A0B5B76008AB}"/>
              </a:ext>
            </a:extLst>
          </p:cNvPr>
          <p:cNvSpPr/>
          <p:nvPr/>
        </p:nvSpPr>
        <p:spPr>
          <a:xfrm rot="5400000" flipH="1" flipV="1">
            <a:off x="132037" y="-132037"/>
            <a:ext cx="1826616" cy="2090690"/>
          </a:xfrm>
          <a:custGeom>
            <a:avLst/>
            <a:gdLst/>
            <a:ahLst/>
            <a:cxnLst/>
            <a:rect l="l" t="t" r="r" b="b"/>
            <a:pathLst>
              <a:path w="1826616" h="2090690">
                <a:moveTo>
                  <a:pt x="1826616" y="2090690"/>
                </a:moveTo>
                <a:lnTo>
                  <a:pt x="0" y="2090690"/>
                </a:lnTo>
                <a:lnTo>
                  <a:pt x="0" y="0"/>
                </a:lnTo>
                <a:lnTo>
                  <a:pt x="1826616" y="0"/>
                </a:lnTo>
                <a:lnTo>
                  <a:pt x="1826616" y="2090690"/>
                </a:lnTo>
                <a:close/>
              </a:path>
            </a:pathLst>
          </a:custGeom>
          <a:blipFill>
            <a:blip r:embed="rId5"/>
            <a:stretch>
              <a:fillRect t="-100000" r="-180406"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F0FBB010-81AF-2C9B-CCD8-3C2857B34F87}"/>
              </a:ext>
            </a:extLst>
          </p:cNvPr>
          <p:cNvSpPr/>
          <p:nvPr/>
        </p:nvSpPr>
        <p:spPr>
          <a:xfrm>
            <a:off x="0" y="19872000"/>
            <a:ext cx="15120000" cy="1512000"/>
          </a:xfrm>
          <a:custGeom>
            <a:avLst/>
            <a:gdLst/>
            <a:ahLst/>
            <a:cxnLst/>
            <a:rect l="l" t="t" r="r" b="b"/>
            <a:pathLst>
              <a:path w="15120000" h="1512000">
                <a:moveTo>
                  <a:pt x="0" y="0"/>
                </a:moveTo>
                <a:lnTo>
                  <a:pt x="15120000" y="0"/>
                </a:lnTo>
                <a:lnTo>
                  <a:pt x="15120000" y="1512000"/>
                </a:lnTo>
                <a:lnTo>
                  <a:pt x="0" y="1512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22" t="-521792" r="-4922" b="-40022"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71A68DC-7A32-29E2-E90D-8F1A7A6BAE60}"/>
              </a:ext>
            </a:extLst>
          </p:cNvPr>
          <p:cNvSpPr/>
          <p:nvPr/>
        </p:nvSpPr>
        <p:spPr>
          <a:xfrm>
            <a:off x="3370435" y="3500233"/>
            <a:ext cx="6142035" cy="1037862"/>
          </a:xfrm>
          <a:custGeom>
            <a:avLst/>
            <a:gdLst/>
            <a:ahLst/>
            <a:cxnLst/>
            <a:rect l="l" t="t" r="r" b="b"/>
            <a:pathLst>
              <a:path w="6142035" h="1037862">
                <a:moveTo>
                  <a:pt x="0" y="0"/>
                </a:moveTo>
                <a:lnTo>
                  <a:pt x="6142035" y="0"/>
                </a:lnTo>
                <a:lnTo>
                  <a:pt x="6142035" y="1037862"/>
                </a:lnTo>
                <a:lnTo>
                  <a:pt x="0" y="1037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84" r="-119225" b="-65379"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DDBFE8B7-05F4-F804-3CE3-8258B74E7303}"/>
              </a:ext>
            </a:extLst>
          </p:cNvPr>
          <p:cNvSpPr/>
          <p:nvPr/>
        </p:nvSpPr>
        <p:spPr>
          <a:xfrm>
            <a:off x="7117175" y="13570384"/>
            <a:ext cx="4790590" cy="550471"/>
          </a:xfrm>
          <a:custGeom>
            <a:avLst/>
            <a:gdLst/>
            <a:ahLst/>
            <a:cxnLst/>
            <a:rect l="l" t="t" r="r" b="b"/>
            <a:pathLst>
              <a:path w="4790590" h="550471">
                <a:moveTo>
                  <a:pt x="0" y="0"/>
                </a:moveTo>
                <a:lnTo>
                  <a:pt x="4790590" y="0"/>
                </a:lnTo>
                <a:lnTo>
                  <a:pt x="4790590" y="550471"/>
                </a:lnTo>
                <a:lnTo>
                  <a:pt x="0" y="550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F4734FAD-2967-F695-8C02-C4EE92107424}"/>
              </a:ext>
            </a:extLst>
          </p:cNvPr>
          <p:cNvSpPr/>
          <p:nvPr/>
        </p:nvSpPr>
        <p:spPr>
          <a:xfrm rot="5400000" flipH="1" flipV="1">
            <a:off x="13099496" y="-70185"/>
            <a:ext cx="1950319" cy="2090690"/>
          </a:xfrm>
          <a:custGeom>
            <a:avLst/>
            <a:gdLst/>
            <a:ahLst/>
            <a:cxnLst/>
            <a:rect l="l" t="t" r="r" b="b"/>
            <a:pathLst>
              <a:path w="1950319" h="2090690">
                <a:moveTo>
                  <a:pt x="1950319" y="2090689"/>
                </a:moveTo>
                <a:lnTo>
                  <a:pt x="0" y="2090689"/>
                </a:lnTo>
                <a:lnTo>
                  <a:pt x="0" y="0"/>
                </a:lnTo>
                <a:lnTo>
                  <a:pt x="1950319" y="0"/>
                </a:lnTo>
                <a:lnTo>
                  <a:pt x="1950319" y="2090689"/>
                </a:lnTo>
                <a:close/>
              </a:path>
            </a:pathLst>
          </a:custGeom>
          <a:blipFill>
            <a:blip r:embed="rId5"/>
            <a:stretch>
              <a:fillRect r="-162621" b="-100000"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53514C44-6C01-2049-5E76-BD15B5666DAF}"/>
              </a:ext>
            </a:extLst>
          </p:cNvPr>
          <p:cNvSpPr/>
          <p:nvPr/>
        </p:nvSpPr>
        <p:spPr>
          <a:xfrm>
            <a:off x="9841970" y="554904"/>
            <a:ext cx="5125302" cy="4073958"/>
          </a:xfrm>
          <a:custGeom>
            <a:avLst/>
            <a:gdLst/>
            <a:ahLst/>
            <a:cxnLst/>
            <a:rect l="l" t="t" r="r" b="b"/>
            <a:pathLst>
              <a:path w="5125302" h="4073958">
                <a:moveTo>
                  <a:pt x="0" y="0"/>
                </a:moveTo>
                <a:lnTo>
                  <a:pt x="5125303" y="0"/>
                </a:lnTo>
                <a:lnTo>
                  <a:pt x="5125303" y="4073959"/>
                </a:lnTo>
                <a:lnTo>
                  <a:pt x="0" y="4073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F5C127F5-5812-821E-3795-0F29D45E7EBB}"/>
              </a:ext>
            </a:extLst>
          </p:cNvPr>
          <p:cNvSpPr/>
          <p:nvPr/>
        </p:nvSpPr>
        <p:spPr>
          <a:xfrm>
            <a:off x="2790748" y="1223185"/>
            <a:ext cx="7301410" cy="2325794"/>
          </a:xfrm>
          <a:custGeom>
            <a:avLst/>
            <a:gdLst/>
            <a:ahLst/>
            <a:cxnLst/>
            <a:rect l="l" t="t" r="r" b="b"/>
            <a:pathLst>
              <a:path w="7301410" h="2325794">
                <a:moveTo>
                  <a:pt x="0" y="0"/>
                </a:moveTo>
                <a:lnTo>
                  <a:pt x="7301409" y="0"/>
                </a:lnTo>
                <a:lnTo>
                  <a:pt x="7301409" y="2325794"/>
                </a:lnTo>
                <a:lnTo>
                  <a:pt x="0" y="232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4210D60-403F-3BB0-9BFE-C109F6A94A05}"/>
              </a:ext>
            </a:extLst>
          </p:cNvPr>
          <p:cNvSpPr/>
          <p:nvPr/>
        </p:nvSpPr>
        <p:spPr>
          <a:xfrm>
            <a:off x="10216292" y="4618544"/>
            <a:ext cx="4376659" cy="612732"/>
          </a:xfrm>
          <a:custGeom>
            <a:avLst/>
            <a:gdLst/>
            <a:ahLst/>
            <a:cxnLst/>
            <a:rect l="l" t="t" r="r" b="b"/>
            <a:pathLst>
              <a:path w="4376659" h="612732">
                <a:moveTo>
                  <a:pt x="0" y="0"/>
                </a:moveTo>
                <a:lnTo>
                  <a:pt x="4376659" y="0"/>
                </a:lnTo>
                <a:lnTo>
                  <a:pt x="4376659" y="612733"/>
                </a:lnTo>
                <a:lnTo>
                  <a:pt x="0" y="612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6991C67A-D821-B8DA-CD39-E98203127343}"/>
              </a:ext>
            </a:extLst>
          </p:cNvPr>
          <p:cNvSpPr/>
          <p:nvPr/>
        </p:nvSpPr>
        <p:spPr>
          <a:xfrm>
            <a:off x="152727" y="3417022"/>
            <a:ext cx="2514195" cy="3823871"/>
          </a:xfrm>
          <a:custGeom>
            <a:avLst/>
            <a:gdLst/>
            <a:ahLst/>
            <a:cxnLst/>
            <a:rect l="l" t="t" r="r" b="b"/>
            <a:pathLst>
              <a:path w="2514195" h="3823871">
                <a:moveTo>
                  <a:pt x="0" y="0"/>
                </a:moveTo>
                <a:lnTo>
                  <a:pt x="2514196" y="0"/>
                </a:lnTo>
                <a:lnTo>
                  <a:pt x="2514196" y="3823871"/>
                </a:lnTo>
                <a:lnTo>
                  <a:pt x="0" y="3823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4E03D19B-F77E-A36D-71F2-081CE9E190A4}"/>
              </a:ext>
            </a:extLst>
          </p:cNvPr>
          <p:cNvSpPr/>
          <p:nvPr/>
        </p:nvSpPr>
        <p:spPr>
          <a:xfrm>
            <a:off x="0" y="18942751"/>
            <a:ext cx="1807026" cy="2472299"/>
          </a:xfrm>
          <a:custGeom>
            <a:avLst/>
            <a:gdLst/>
            <a:ahLst/>
            <a:cxnLst/>
            <a:rect l="l" t="t" r="r" b="b"/>
            <a:pathLst>
              <a:path w="1807026" h="2472299">
                <a:moveTo>
                  <a:pt x="0" y="0"/>
                </a:moveTo>
                <a:lnTo>
                  <a:pt x="1807026" y="0"/>
                </a:lnTo>
                <a:lnTo>
                  <a:pt x="1807026" y="2472299"/>
                </a:lnTo>
                <a:lnTo>
                  <a:pt x="0" y="24722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F715B179-C4E1-5A65-9455-E33E36C23CCE}"/>
              </a:ext>
            </a:extLst>
          </p:cNvPr>
          <p:cNvSpPr/>
          <p:nvPr/>
        </p:nvSpPr>
        <p:spPr>
          <a:xfrm>
            <a:off x="12645262" y="17430374"/>
            <a:ext cx="2444060" cy="3953626"/>
          </a:xfrm>
          <a:custGeom>
            <a:avLst/>
            <a:gdLst/>
            <a:ahLst/>
            <a:cxnLst/>
            <a:rect l="l" t="t" r="r" b="b"/>
            <a:pathLst>
              <a:path w="2444060" h="3953626">
                <a:moveTo>
                  <a:pt x="0" y="0"/>
                </a:moveTo>
                <a:lnTo>
                  <a:pt x="2444060" y="0"/>
                </a:lnTo>
                <a:lnTo>
                  <a:pt x="2444060" y="3953626"/>
                </a:lnTo>
                <a:lnTo>
                  <a:pt x="0" y="3953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2A0FC7A6-9D84-7D0F-151C-68BFAEB62526}"/>
              </a:ext>
            </a:extLst>
          </p:cNvPr>
          <p:cNvSpPr/>
          <p:nvPr/>
        </p:nvSpPr>
        <p:spPr>
          <a:xfrm>
            <a:off x="2263911" y="19857258"/>
            <a:ext cx="1545072" cy="1526742"/>
          </a:xfrm>
          <a:custGeom>
            <a:avLst/>
            <a:gdLst/>
            <a:ahLst/>
            <a:cxnLst/>
            <a:rect l="l" t="t" r="r" b="b"/>
            <a:pathLst>
              <a:path w="667357" h="667357">
                <a:moveTo>
                  <a:pt x="0" y="0"/>
                </a:moveTo>
                <a:lnTo>
                  <a:pt x="667356" y="0"/>
                </a:lnTo>
                <a:lnTo>
                  <a:pt x="667356" y="667357"/>
                </a:lnTo>
                <a:lnTo>
                  <a:pt x="0" y="667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5A10D792-4430-FA52-AACC-6F4FAD6D20AA}"/>
              </a:ext>
            </a:extLst>
          </p:cNvPr>
          <p:cNvSpPr txBox="1"/>
          <p:nvPr/>
        </p:nvSpPr>
        <p:spPr>
          <a:xfrm>
            <a:off x="3808983" y="19994855"/>
            <a:ext cx="9669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เทศบาลตำบลเพชรเมืองทอง หมู่ที่ 7 ตำบลแสวงหา อำเภอแสวงหา </a:t>
            </a:r>
          </a:p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จังหวัดอ่างทอง 14150  โทร. 035-610-725</a:t>
            </a: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D6C992C1-C5F8-A1AB-AEFE-6C4BB89821FC}"/>
              </a:ext>
            </a:extLst>
          </p:cNvPr>
          <p:cNvSpPr txBox="1"/>
          <p:nvPr/>
        </p:nvSpPr>
        <p:spPr>
          <a:xfrm>
            <a:off x="3774504" y="1639211"/>
            <a:ext cx="5717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cs typeface="+mj-cs"/>
              </a:rPr>
              <a:t>วารสารประชาสัมพันธ์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8C8ACE5D-23A5-D057-35CE-89FC69EF575B}"/>
              </a:ext>
            </a:extLst>
          </p:cNvPr>
          <p:cNvSpPr txBox="1"/>
          <p:nvPr/>
        </p:nvSpPr>
        <p:spPr>
          <a:xfrm>
            <a:off x="3609119" y="3634443"/>
            <a:ext cx="55771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ประจำเดือน เมษายน-มิถุนายน 2569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92F2229A-03BE-1F82-DC81-884EBA3F6F41}"/>
              </a:ext>
            </a:extLst>
          </p:cNvPr>
          <p:cNvSpPr txBox="1"/>
          <p:nvPr/>
        </p:nvSpPr>
        <p:spPr>
          <a:xfrm>
            <a:off x="4891347" y="5795983"/>
            <a:ext cx="53303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โครงการสัตว์ปลอดโรค</a:t>
            </a:r>
          </a:p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คนปลอดภัยจากโรคพิษสุนัขบ้า</a:t>
            </a:r>
          </a:p>
        </p:txBody>
      </p:sp>
      <p:pic>
        <p:nvPicPr>
          <p:cNvPr id="30" name="รูปภาพ 29">
            <a:extLst>
              <a:ext uri="{FF2B5EF4-FFF2-40B4-BE49-F238E27FC236}">
                <a16:creationId xmlns:a16="http://schemas.microsoft.com/office/drawing/2014/main" id="{91443462-425B-3C01-9EDD-E482DBA361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010" y="10579406"/>
            <a:ext cx="5330306" cy="29982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id="{B0110381-17EE-F0BF-3F55-0B2E4446486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004" y="7449075"/>
            <a:ext cx="5330306" cy="29982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4" name="รูปภาพ 33">
            <a:extLst>
              <a:ext uri="{FF2B5EF4-FFF2-40B4-BE49-F238E27FC236}">
                <a16:creationId xmlns:a16="http://schemas.microsoft.com/office/drawing/2014/main" id="{3C6856D5-7972-1D71-4F2E-87233C87800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050" y="7443925"/>
            <a:ext cx="5150012" cy="30200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EFDC0606-37B8-E2FD-F639-99D19E72465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6" y="10606557"/>
            <a:ext cx="5330306" cy="29362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6DBBE8C6-85EF-7913-026F-A1E2A62A4BE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678" y="10614956"/>
            <a:ext cx="4115003" cy="29362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0F1ADE4D-BBEE-E1CD-28B9-34E267A6F5F5}"/>
              </a:ext>
            </a:extLst>
          </p:cNvPr>
          <p:cNvSpPr txBox="1"/>
          <p:nvPr/>
        </p:nvSpPr>
        <p:spPr>
          <a:xfrm>
            <a:off x="160736" y="13855071"/>
            <a:ext cx="148065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วันที่10 เมษายน 2569 เทศบาลตำบลเพชรเมืองทอง ได้จัดโครงการสัตว์ปลอดโรคคนปลอดภัยจากโรคพิษสุนัขบ้า เพื่อสร้างความตื่นตัวและกระตุ้นให้ประชาชนมีส่วนร่วมและเห็นความสำคัญในการนำสุนัข แมว ที่อยู่ในความดูแลไปรับบริการฉีดวัคซีนป้องกันโรคพิษสุนัขบ้า  เพื่อให้สุนัขและแมวได้รับการฉีดวัคซีนอย่างทั่วถึง เป็นพื้นที่ปลอดโรคพิษสุนัขบ้าทั้งในคนและในสัตว์ ให้ผู้นำชุมชนมีความรู้ความเข้าใจในการป้องกัน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โรคพิษสุนัขบ้า และเพื่อให้ประชาชนมีความปลอดภัยจากโรคพิษสุนัขบ้า ที่นำโดย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สุนัขและแมว</a:t>
            </a:r>
          </a:p>
        </p:txBody>
      </p:sp>
    </p:spTree>
    <p:extLst>
      <p:ext uri="{BB962C8B-B14F-4D97-AF65-F5344CB8AC3E}">
        <p14:creationId xmlns:p14="http://schemas.microsoft.com/office/powerpoint/2010/main" val="279008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98D">
                <a:alpha val="100000"/>
              </a:srgbClr>
            </a:gs>
            <a:gs pos="100000">
              <a:srgbClr val="60001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27DB8-B401-8027-A4A8-8C4FEA3CA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384767A-8E88-96A9-6B5E-726123EC4E69}"/>
              </a:ext>
            </a:extLst>
          </p:cNvPr>
          <p:cNvGrpSpPr/>
          <p:nvPr/>
        </p:nvGrpSpPr>
        <p:grpSpPr>
          <a:xfrm>
            <a:off x="126539" y="42499"/>
            <a:ext cx="14993462" cy="6462115"/>
            <a:chOff x="0" y="0"/>
            <a:chExt cx="20254009" cy="661309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4A84000-8E84-FE98-8E5F-C9589C72DB21}"/>
                </a:ext>
              </a:extLst>
            </p:cNvPr>
            <p:cNvSpPr/>
            <p:nvPr/>
          </p:nvSpPr>
          <p:spPr>
            <a:xfrm flipV="1">
              <a:off x="0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02384A0-F085-21B3-CBCF-AA7E2249B448}"/>
                </a:ext>
              </a:extLst>
            </p:cNvPr>
            <p:cNvSpPr/>
            <p:nvPr/>
          </p:nvSpPr>
          <p:spPr>
            <a:xfrm flipV="1">
              <a:off x="6785989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803AEFF-ECD6-43C6-2765-685E6A77452A}"/>
                </a:ext>
              </a:extLst>
            </p:cNvPr>
            <p:cNvSpPr/>
            <p:nvPr/>
          </p:nvSpPr>
          <p:spPr>
            <a:xfrm flipV="1">
              <a:off x="13567976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9C2FAA0-4D44-6082-2BBC-647308893065}"/>
              </a:ext>
            </a:extLst>
          </p:cNvPr>
          <p:cNvSpPr/>
          <p:nvPr/>
        </p:nvSpPr>
        <p:spPr>
          <a:xfrm>
            <a:off x="0" y="4924911"/>
            <a:ext cx="15120000" cy="9308793"/>
          </a:xfrm>
          <a:custGeom>
            <a:avLst/>
            <a:gdLst/>
            <a:ahLst/>
            <a:cxnLst/>
            <a:rect l="l" t="t" r="r" b="b"/>
            <a:pathLst>
              <a:path w="15120000" h="9308793">
                <a:moveTo>
                  <a:pt x="0" y="0"/>
                </a:moveTo>
                <a:lnTo>
                  <a:pt x="15120000" y="0"/>
                </a:lnTo>
                <a:lnTo>
                  <a:pt x="15120000" y="9308793"/>
                </a:lnTo>
                <a:lnTo>
                  <a:pt x="0" y="93087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5E4309D8-4982-D28E-1E71-F9654A49AF25}"/>
              </a:ext>
            </a:extLst>
          </p:cNvPr>
          <p:cNvGrpSpPr/>
          <p:nvPr/>
        </p:nvGrpSpPr>
        <p:grpSpPr>
          <a:xfrm>
            <a:off x="0" y="8076846"/>
            <a:ext cx="15120000" cy="11795154"/>
            <a:chOff x="0" y="0"/>
            <a:chExt cx="2709333" cy="211355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3A6AC68-9347-65D7-4F99-2C5321B779A1}"/>
                </a:ext>
              </a:extLst>
            </p:cNvPr>
            <p:cNvSpPr/>
            <p:nvPr/>
          </p:nvSpPr>
          <p:spPr>
            <a:xfrm>
              <a:off x="0" y="0"/>
              <a:ext cx="2709333" cy="2113559"/>
            </a:xfrm>
            <a:custGeom>
              <a:avLst/>
              <a:gdLst/>
              <a:ahLst/>
              <a:cxnLst/>
              <a:rect l="l" t="t" r="r" b="b"/>
              <a:pathLst>
                <a:path w="2709333" h="2113559">
                  <a:moveTo>
                    <a:pt x="0" y="0"/>
                  </a:moveTo>
                  <a:lnTo>
                    <a:pt x="2709333" y="0"/>
                  </a:lnTo>
                  <a:lnTo>
                    <a:pt x="2709333" y="2113559"/>
                  </a:lnTo>
                  <a:lnTo>
                    <a:pt x="0" y="2113559"/>
                  </a:lnTo>
                  <a:close/>
                </a:path>
              </a:pathLst>
            </a:custGeom>
            <a:solidFill>
              <a:srgbClr val="FFF6C4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82E0FDFC-D739-1086-C770-434DFA3E7F19}"/>
                </a:ext>
              </a:extLst>
            </p:cNvPr>
            <p:cNvSpPr txBox="1"/>
            <p:nvPr/>
          </p:nvSpPr>
          <p:spPr>
            <a:xfrm>
              <a:off x="0" y="-57150"/>
              <a:ext cx="2709333" cy="2170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2251FE4-403E-115D-12FC-FE0AD908A097}"/>
              </a:ext>
            </a:extLst>
          </p:cNvPr>
          <p:cNvGrpSpPr/>
          <p:nvPr/>
        </p:nvGrpSpPr>
        <p:grpSpPr>
          <a:xfrm>
            <a:off x="126538" y="42499"/>
            <a:ext cx="14466413" cy="1104486"/>
            <a:chOff x="0" y="0"/>
            <a:chExt cx="19288551" cy="147264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CE8017A-31CD-40E7-90D6-A76E8189D159}"/>
                </a:ext>
              </a:extLst>
            </p:cNvPr>
            <p:cNvSpPr/>
            <p:nvPr/>
          </p:nvSpPr>
          <p:spPr>
            <a:xfrm rot="-5400000">
              <a:off x="4156669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41090E3-814A-0DC2-4CFD-A672BF31FB5F}"/>
                </a:ext>
              </a:extLst>
            </p:cNvPr>
            <p:cNvSpPr/>
            <p:nvPr/>
          </p:nvSpPr>
          <p:spPr>
            <a:xfrm rot="-5400000">
              <a:off x="13659233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8F27847-03B8-DDD6-0739-9EACEB889BB5}"/>
              </a:ext>
            </a:extLst>
          </p:cNvPr>
          <p:cNvSpPr/>
          <p:nvPr/>
        </p:nvSpPr>
        <p:spPr>
          <a:xfrm rot="5400000" flipH="1" flipV="1">
            <a:off x="132037" y="-132037"/>
            <a:ext cx="1826616" cy="2090690"/>
          </a:xfrm>
          <a:custGeom>
            <a:avLst/>
            <a:gdLst/>
            <a:ahLst/>
            <a:cxnLst/>
            <a:rect l="l" t="t" r="r" b="b"/>
            <a:pathLst>
              <a:path w="1826616" h="2090690">
                <a:moveTo>
                  <a:pt x="1826616" y="2090690"/>
                </a:moveTo>
                <a:lnTo>
                  <a:pt x="0" y="2090690"/>
                </a:lnTo>
                <a:lnTo>
                  <a:pt x="0" y="0"/>
                </a:lnTo>
                <a:lnTo>
                  <a:pt x="1826616" y="0"/>
                </a:lnTo>
                <a:lnTo>
                  <a:pt x="1826616" y="2090690"/>
                </a:lnTo>
                <a:close/>
              </a:path>
            </a:pathLst>
          </a:custGeom>
          <a:blipFill>
            <a:blip r:embed="rId5"/>
            <a:stretch>
              <a:fillRect t="-100000" r="-180406"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E2708066-9CF7-AD75-7B13-49D7EBF5AF58}"/>
              </a:ext>
            </a:extLst>
          </p:cNvPr>
          <p:cNvSpPr/>
          <p:nvPr/>
        </p:nvSpPr>
        <p:spPr>
          <a:xfrm>
            <a:off x="0" y="19872000"/>
            <a:ext cx="15120000" cy="1512000"/>
          </a:xfrm>
          <a:custGeom>
            <a:avLst/>
            <a:gdLst/>
            <a:ahLst/>
            <a:cxnLst/>
            <a:rect l="l" t="t" r="r" b="b"/>
            <a:pathLst>
              <a:path w="15120000" h="1512000">
                <a:moveTo>
                  <a:pt x="0" y="0"/>
                </a:moveTo>
                <a:lnTo>
                  <a:pt x="15120000" y="0"/>
                </a:lnTo>
                <a:lnTo>
                  <a:pt x="15120000" y="1512000"/>
                </a:lnTo>
                <a:lnTo>
                  <a:pt x="0" y="1512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22" t="-521792" r="-4922" b="-40022"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B639EF7-668C-C094-D062-93682E693E8E}"/>
              </a:ext>
            </a:extLst>
          </p:cNvPr>
          <p:cNvSpPr/>
          <p:nvPr/>
        </p:nvSpPr>
        <p:spPr>
          <a:xfrm>
            <a:off x="3370435" y="3500233"/>
            <a:ext cx="6142035" cy="1037862"/>
          </a:xfrm>
          <a:custGeom>
            <a:avLst/>
            <a:gdLst/>
            <a:ahLst/>
            <a:cxnLst/>
            <a:rect l="l" t="t" r="r" b="b"/>
            <a:pathLst>
              <a:path w="6142035" h="1037862">
                <a:moveTo>
                  <a:pt x="0" y="0"/>
                </a:moveTo>
                <a:lnTo>
                  <a:pt x="6142035" y="0"/>
                </a:lnTo>
                <a:lnTo>
                  <a:pt x="6142035" y="1037862"/>
                </a:lnTo>
                <a:lnTo>
                  <a:pt x="0" y="1037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84" r="-119225" b="-65379"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6318FF20-0288-6008-A163-635BA1CE085B}"/>
              </a:ext>
            </a:extLst>
          </p:cNvPr>
          <p:cNvSpPr/>
          <p:nvPr/>
        </p:nvSpPr>
        <p:spPr>
          <a:xfrm>
            <a:off x="7117175" y="13570384"/>
            <a:ext cx="4790590" cy="550471"/>
          </a:xfrm>
          <a:custGeom>
            <a:avLst/>
            <a:gdLst/>
            <a:ahLst/>
            <a:cxnLst/>
            <a:rect l="l" t="t" r="r" b="b"/>
            <a:pathLst>
              <a:path w="4790590" h="550471">
                <a:moveTo>
                  <a:pt x="0" y="0"/>
                </a:moveTo>
                <a:lnTo>
                  <a:pt x="4790590" y="0"/>
                </a:lnTo>
                <a:lnTo>
                  <a:pt x="4790590" y="550471"/>
                </a:lnTo>
                <a:lnTo>
                  <a:pt x="0" y="550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9AFBE552-D76C-07D3-282E-C77BFB06937B}"/>
              </a:ext>
            </a:extLst>
          </p:cNvPr>
          <p:cNvSpPr/>
          <p:nvPr/>
        </p:nvSpPr>
        <p:spPr>
          <a:xfrm rot="5400000" flipH="1" flipV="1">
            <a:off x="13099496" y="-70185"/>
            <a:ext cx="1950319" cy="2090690"/>
          </a:xfrm>
          <a:custGeom>
            <a:avLst/>
            <a:gdLst/>
            <a:ahLst/>
            <a:cxnLst/>
            <a:rect l="l" t="t" r="r" b="b"/>
            <a:pathLst>
              <a:path w="1950319" h="2090690">
                <a:moveTo>
                  <a:pt x="1950319" y="2090689"/>
                </a:moveTo>
                <a:lnTo>
                  <a:pt x="0" y="2090689"/>
                </a:lnTo>
                <a:lnTo>
                  <a:pt x="0" y="0"/>
                </a:lnTo>
                <a:lnTo>
                  <a:pt x="1950319" y="0"/>
                </a:lnTo>
                <a:lnTo>
                  <a:pt x="1950319" y="2090689"/>
                </a:lnTo>
                <a:close/>
              </a:path>
            </a:pathLst>
          </a:custGeom>
          <a:blipFill>
            <a:blip r:embed="rId5"/>
            <a:stretch>
              <a:fillRect r="-162621" b="-100000"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1F0E39A7-B5DD-AB64-E997-87C2C709B80A}"/>
              </a:ext>
            </a:extLst>
          </p:cNvPr>
          <p:cNvSpPr/>
          <p:nvPr/>
        </p:nvSpPr>
        <p:spPr>
          <a:xfrm>
            <a:off x="9841970" y="554904"/>
            <a:ext cx="5125302" cy="4073958"/>
          </a:xfrm>
          <a:custGeom>
            <a:avLst/>
            <a:gdLst/>
            <a:ahLst/>
            <a:cxnLst/>
            <a:rect l="l" t="t" r="r" b="b"/>
            <a:pathLst>
              <a:path w="5125302" h="4073958">
                <a:moveTo>
                  <a:pt x="0" y="0"/>
                </a:moveTo>
                <a:lnTo>
                  <a:pt x="5125303" y="0"/>
                </a:lnTo>
                <a:lnTo>
                  <a:pt x="5125303" y="4073959"/>
                </a:lnTo>
                <a:lnTo>
                  <a:pt x="0" y="4073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0F64EADF-5CDB-3119-AAD1-8A6D869E1671}"/>
              </a:ext>
            </a:extLst>
          </p:cNvPr>
          <p:cNvSpPr/>
          <p:nvPr/>
        </p:nvSpPr>
        <p:spPr>
          <a:xfrm>
            <a:off x="2790748" y="1223185"/>
            <a:ext cx="7301410" cy="2325794"/>
          </a:xfrm>
          <a:custGeom>
            <a:avLst/>
            <a:gdLst/>
            <a:ahLst/>
            <a:cxnLst/>
            <a:rect l="l" t="t" r="r" b="b"/>
            <a:pathLst>
              <a:path w="7301410" h="2325794">
                <a:moveTo>
                  <a:pt x="0" y="0"/>
                </a:moveTo>
                <a:lnTo>
                  <a:pt x="7301409" y="0"/>
                </a:lnTo>
                <a:lnTo>
                  <a:pt x="7301409" y="2325794"/>
                </a:lnTo>
                <a:lnTo>
                  <a:pt x="0" y="232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3282F8B7-A8BD-1C5A-7EF5-D4F887B08234}"/>
              </a:ext>
            </a:extLst>
          </p:cNvPr>
          <p:cNvSpPr/>
          <p:nvPr/>
        </p:nvSpPr>
        <p:spPr>
          <a:xfrm>
            <a:off x="10216292" y="4618544"/>
            <a:ext cx="4376659" cy="612732"/>
          </a:xfrm>
          <a:custGeom>
            <a:avLst/>
            <a:gdLst/>
            <a:ahLst/>
            <a:cxnLst/>
            <a:rect l="l" t="t" r="r" b="b"/>
            <a:pathLst>
              <a:path w="4376659" h="612732">
                <a:moveTo>
                  <a:pt x="0" y="0"/>
                </a:moveTo>
                <a:lnTo>
                  <a:pt x="4376659" y="0"/>
                </a:lnTo>
                <a:lnTo>
                  <a:pt x="4376659" y="612733"/>
                </a:lnTo>
                <a:lnTo>
                  <a:pt x="0" y="612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82AB5135-1FAE-0F48-7F1A-2428866185BE}"/>
              </a:ext>
            </a:extLst>
          </p:cNvPr>
          <p:cNvSpPr/>
          <p:nvPr/>
        </p:nvSpPr>
        <p:spPr>
          <a:xfrm>
            <a:off x="152727" y="3417022"/>
            <a:ext cx="2514195" cy="3823871"/>
          </a:xfrm>
          <a:custGeom>
            <a:avLst/>
            <a:gdLst/>
            <a:ahLst/>
            <a:cxnLst/>
            <a:rect l="l" t="t" r="r" b="b"/>
            <a:pathLst>
              <a:path w="2514195" h="3823871">
                <a:moveTo>
                  <a:pt x="0" y="0"/>
                </a:moveTo>
                <a:lnTo>
                  <a:pt x="2514196" y="0"/>
                </a:lnTo>
                <a:lnTo>
                  <a:pt x="2514196" y="3823871"/>
                </a:lnTo>
                <a:lnTo>
                  <a:pt x="0" y="3823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909EE4E8-61F7-550E-FDCA-7026DF4FDFF2}"/>
              </a:ext>
            </a:extLst>
          </p:cNvPr>
          <p:cNvSpPr/>
          <p:nvPr/>
        </p:nvSpPr>
        <p:spPr>
          <a:xfrm>
            <a:off x="0" y="18942751"/>
            <a:ext cx="1807026" cy="2472299"/>
          </a:xfrm>
          <a:custGeom>
            <a:avLst/>
            <a:gdLst/>
            <a:ahLst/>
            <a:cxnLst/>
            <a:rect l="l" t="t" r="r" b="b"/>
            <a:pathLst>
              <a:path w="1807026" h="2472299">
                <a:moveTo>
                  <a:pt x="0" y="0"/>
                </a:moveTo>
                <a:lnTo>
                  <a:pt x="1807026" y="0"/>
                </a:lnTo>
                <a:lnTo>
                  <a:pt x="1807026" y="2472299"/>
                </a:lnTo>
                <a:lnTo>
                  <a:pt x="0" y="24722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FCE26B8D-AB49-AE46-9FA1-475C66369F00}"/>
              </a:ext>
            </a:extLst>
          </p:cNvPr>
          <p:cNvSpPr/>
          <p:nvPr/>
        </p:nvSpPr>
        <p:spPr>
          <a:xfrm>
            <a:off x="12645262" y="17430374"/>
            <a:ext cx="2444060" cy="3953626"/>
          </a:xfrm>
          <a:custGeom>
            <a:avLst/>
            <a:gdLst/>
            <a:ahLst/>
            <a:cxnLst/>
            <a:rect l="l" t="t" r="r" b="b"/>
            <a:pathLst>
              <a:path w="2444060" h="3953626">
                <a:moveTo>
                  <a:pt x="0" y="0"/>
                </a:moveTo>
                <a:lnTo>
                  <a:pt x="2444060" y="0"/>
                </a:lnTo>
                <a:lnTo>
                  <a:pt x="2444060" y="3953626"/>
                </a:lnTo>
                <a:lnTo>
                  <a:pt x="0" y="3953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CB623327-CC64-7F76-3F8B-3CD996FD6379}"/>
              </a:ext>
            </a:extLst>
          </p:cNvPr>
          <p:cNvSpPr/>
          <p:nvPr/>
        </p:nvSpPr>
        <p:spPr>
          <a:xfrm>
            <a:off x="2263911" y="19857258"/>
            <a:ext cx="1545072" cy="1526742"/>
          </a:xfrm>
          <a:custGeom>
            <a:avLst/>
            <a:gdLst/>
            <a:ahLst/>
            <a:cxnLst/>
            <a:rect l="l" t="t" r="r" b="b"/>
            <a:pathLst>
              <a:path w="667357" h="667357">
                <a:moveTo>
                  <a:pt x="0" y="0"/>
                </a:moveTo>
                <a:lnTo>
                  <a:pt x="667356" y="0"/>
                </a:lnTo>
                <a:lnTo>
                  <a:pt x="667356" y="667357"/>
                </a:lnTo>
                <a:lnTo>
                  <a:pt x="0" y="667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A5D53E51-9E34-0119-A377-591BE680021D}"/>
              </a:ext>
            </a:extLst>
          </p:cNvPr>
          <p:cNvSpPr txBox="1"/>
          <p:nvPr/>
        </p:nvSpPr>
        <p:spPr>
          <a:xfrm>
            <a:off x="3808983" y="19994855"/>
            <a:ext cx="9669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เทศบาลตำบลเพชรเมืองทอง หมู่ที่ 7 ตำบลแสวงหา อำเภอแสวงหา </a:t>
            </a:r>
          </a:p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จังหวัดอ่างทอง 14150  โทร. 035-610-725</a:t>
            </a: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CBB51677-77D7-0BA2-64E9-24D810DC9253}"/>
              </a:ext>
            </a:extLst>
          </p:cNvPr>
          <p:cNvSpPr txBox="1"/>
          <p:nvPr/>
        </p:nvSpPr>
        <p:spPr>
          <a:xfrm>
            <a:off x="3774504" y="1639211"/>
            <a:ext cx="5717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cs typeface="+mj-cs"/>
              </a:rPr>
              <a:t>วารสารประชาสัมพันธ์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662D3262-D426-56FA-1864-DB65A209AEFD}"/>
              </a:ext>
            </a:extLst>
          </p:cNvPr>
          <p:cNvSpPr txBox="1"/>
          <p:nvPr/>
        </p:nvSpPr>
        <p:spPr>
          <a:xfrm>
            <a:off x="3609119" y="3634443"/>
            <a:ext cx="55771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ประจำเดือน เมษายน-มิถุนายน 2569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8A7EBDAC-558F-D85C-D6FD-C1C1ED0C16B9}"/>
              </a:ext>
            </a:extLst>
          </p:cNvPr>
          <p:cNvSpPr txBox="1"/>
          <p:nvPr/>
        </p:nvSpPr>
        <p:spPr>
          <a:xfrm>
            <a:off x="4625251" y="5795983"/>
            <a:ext cx="58625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โครงการส่งเสริมและสนับสนุน</a:t>
            </a:r>
          </a:p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การพัฒนาและฝึกอาชีพของชุมชน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F7A15207-7584-7D84-858F-8F909F73C84F}"/>
              </a:ext>
            </a:extLst>
          </p:cNvPr>
          <p:cNvSpPr txBox="1"/>
          <p:nvPr/>
        </p:nvSpPr>
        <p:spPr>
          <a:xfrm>
            <a:off x="367770" y="15303136"/>
            <a:ext cx="1419651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วันที่ 15 พฤษภาคม 2569 เทศบาลตำบลเพรชเมืองทองได้จัดโครงการส่งเสริมและ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สนับสนุนการพัฒนาและฝึกอาชีพของชุมชน 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4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ลูกประคบสมุนไพรและยาดม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สมุนไพร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เพื่อส่งเสริมให้ประชาชนสามารถนำภูมิปัญญาสมุนไพรไทยมาประยุกต์ใช้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ในชีวิตประจำวัน สร้างอาชีพเสริม เพิ่มรายได้ให้แก่ครัวเรือนและร่วมอนุรักษ์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ภูมิปัญญาไทยให้คงอยู่สืบไป</a:t>
            </a:r>
          </a:p>
        </p:txBody>
      </p:sp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89064191-444B-BC66-D31B-B2CD085E6F6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51" y="7692203"/>
            <a:ext cx="5959024" cy="3521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4" name="รูปภาพ 33">
            <a:extLst>
              <a:ext uri="{FF2B5EF4-FFF2-40B4-BE49-F238E27FC236}">
                <a16:creationId xmlns:a16="http://schemas.microsoft.com/office/drawing/2014/main" id="{AFA7669E-D50A-EA67-0575-C6F12B7360A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70" y="11567477"/>
            <a:ext cx="7563102" cy="34206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DF5FEB5D-91B2-D77D-C714-F031D55C52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142" y="7661692"/>
            <a:ext cx="6583193" cy="35868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219089DF-59D2-0FAA-5D86-42A3F543E4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56" y="11545237"/>
            <a:ext cx="6922418" cy="3400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5634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98D">
                <a:alpha val="100000"/>
              </a:srgbClr>
            </a:gs>
            <a:gs pos="100000">
              <a:srgbClr val="60001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C1DFE-705F-47FA-DBD7-A49FD3E6E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E4B11E6-5E88-32B6-0F10-7038630C8308}"/>
              </a:ext>
            </a:extLst>
          </p:cNvPr>
          <p:cNvGrpSpPr/>
          <p:nvPr/>
        </p:nvGrpSpPr>
        <p:grpSpPr>
          <a:xfrm>
            <a:off x="126539" y="42499"/>
            <a:ext cx="14993462" cy="6462115"/>
            <a:chOff x="0" y="0"/>
            <a:chExt cx="20254009" cy="661309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4DC52F7-3ED9-45CE-21F6-58B310223775}"/>
                </a:ext>
              </a:extLst>
            </p:cNvPr>
            <p:cNvSpPr/>
            <p:nvPr/>
          </p:nvSpPr>
          <p:spPr>
            <a:xfrm flipV="1">
              <a:off x="0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1CE1DE-61A5-B4D7-614B-1F9A75F43A29}"/>
                </a:ext>
              </a:extLst>
            </p:cNvPr>
            <p:cNvSpPr/>
            <p:nvPr/>
          </p:nvSpPr>
          <p:spPr>
            <a:xfrm flipV="1">
              <a:off x="6785989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E3E0303-69B1-A3CD-C06C-57F9B0A34436}"/>
                </a:ext>
              </a:extLst>
            </p:cNvPr>
            <p:cNvSpPr/>
            <p:nvPr/>
          </p:nvSpPr>
          <p:spPr>
            <a:xfrm flipV="1">
              <a:off x="13567976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6530974-BE08-F524-FFC7-AB60C242DE5A}"/>
              </a:ext>
            </a:extLst>
          </p:cNvPr>
          <p:cNvSpPr/>
          <p:nvPr/>
        </p:nvSpPr>
        <p:spPr>
          <a:xfrm>
            <a:off x="0" y="4924911"/>
            <a:ext cx="15120000" cy="9308793"/>
          </a:xfrm>
          <a:custGeom>
            <a:avLst/>
            <a:gdLst/>
            <a:ahLst/>
            <a:cxnLst/>
            <a:rect l="l" t="t" r="r" b="b"/>
            <a:pathLst>
              <a:path w="15120000" h="9308793">
                <a:moveTo>
                  <a:pt x="0" y="0"/>
                </a:moveTo>
                <a:lnTo>
                  <a:pt x="15120000" y="0"/>
                </a:lnTo>
                <a:lnTo>
                  <a:pt x="15120000" y="9308793"/>
                </a:lnTo>
                <a:lnTo>
                  <a:pt x="0" y="93087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874DCF53-98E4-AC89-D934-1B126B1A4357}"/>
              </a:ext>
            </a:extLst>
          </p:cNvPr>
          <p:cNvGrpSpPr/>
          <p:nvPr/>
        </p:nvGrpSpPr>
        <p:grpSpPr>
          <a:xfrm>
            <a:off x="-30678" y="8169738"/>
            <a:ext cx="15120000" cy="11795154"/>
            <a:chOff x="0" y="0"/>
            <a:chExt cx="2709333" cy="211355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2C9011D-EACD-F45C-1FD2-13779C65B3DA}"/>
                </a:ext>
              </a:extLst>
            </p:cNvPr>
            <p:cNvSpPr/>
            <p:nvPr/>
          </p:nvSpPr>
          <p:spPr>
            <a:xfrm>
              <a:off x="0" y="0"/>
              <a:ext cx="2709333" cy="2113559"/>
            </a:xfrm>
            <a:custGeom>
              <a:avLst/>
              <a:gdLst/>
              <a:ahLst/>
              <a:cxnLst/>
              <a:rect l="l" t="t" r="r" b="b"/>
              <a:pathLst>
                <a:path w="2709333" h="2113559">
                  <a:moveTo>
                    <a:pt x="0" y="0"/>
                  </a:moveTo>
                  <a:lnTo>
                    <a:pt x="2709333" y="0"/>
                  </a:lnTo>
                  <a:lnTo>
                    <a:pt x="2709333" y="2113559"/>
                  </a:lnTo>
                  <a:lnTo>
                    <a:pt x="0" y="2113559"/>
                  </a:lnTo>
                  <a:close/>
                </a:path>
              </a:pathLst>
            </a:custGeom>
            <a:solidFill>
              <a:srgbClr val="FFF6C4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4197D56-01E4-A09C-411C-9F0307972DD0}"/>
                </a:ext>
              </a:extLst>
            </p:cNvPr>
            <p:cNvSpPr txBox="1"/>
            <p:nvPr/>
          </p:nvSpPr>
          <p:spPr>
            <a:xfrm>
              <a:off x="0" y="-57150"/>
              <a:ext cx="2709333" cy="2170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AAF69136-A3E7-4088-25C8-4996AD33F66D}"/>
              </a:ext>
            </a:extLst>
          </p:cNvPr>
          <p:cNvGrpSpPr/>
          <p:nvPr/>
        </p:nvGrpSpPr>
        <p:grpSpPr>
          <a:xfrm>
            <a:off x="126538" y="42499"/>
            <a:ext cx="14466413" cy="1104486"/>
            <a:chOff x="0" y="0"/>
            <a:chExt cx="19288551" cy="147264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4C4800D-F48B-25EF-AA5E-63BDF3939929}"/>
                </a:ext>
              </a:extLst>
            </p:cNvPr>
            <p:cNvSpPr/>
            <p:nvPr/>
          </p:nvSpPr>
          <p:spPr>
            <a:xfrm rot="-5400000">
              <a:off x="4156669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8530288-3AA0-2A2D-EEBA-D639C142C252}"/>
                </a:ext>
              </a:extLst>
            </p:cNvPr>
            <p:cNvSpPr/>
            <p:nvPr/>
          </p:nvSpPr>
          <p:spPr>
            <a:xfrm rot="-5400000">
              <a:off x="13659233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AF71056-BC93-DD0F-47DD-E6E8FC1CABDE}"/>
              </a:ext>
            </a:extLst>
          </p:cNvPr>
          <p:cNvSpPr/>
          <p:nvPr/>
        </p:nvSpPr>
        <p:spPr>
          <a:xfrm rot="5400000" flipH="1" flipV="1">
            <a:off x="132037" y="-132037"/>
            <a:ext cx="1826616" cy="2090690"/>
          </a:xfrm>
          <a:custGeom>
            <a:avLst/>
            <a:gdLst/>
            <a:ahLst/>
            <a:cxnLst/>
            <a:rect l="l" t="t" r="r" b="b"/>
            <a:pathLst>
              <a:path w="1826616" h="2090690">
                <a:moveTo>
                  <a:pt x="1826616" y="2090690"/>
                </a:moveTo>
                <a:lnTo>
                  <a:pt x="0" y="2090690"/>
                </a:lnTo>
                <a:lnTo>
                  <a:pt x="0" y="0"/>
                </a:lnTo>
                <a:lnTo>
                  <a:pt x="1826616" y="0"/>
                </a:lnTo>
                <a:lnTo>
                  <a:pt x="1826616" y="2090690"/>
                </a:lnTo>
                <a:close/>
              </a:path>
            </a:pathLst>
          </a:custGeom>
          <a:blipFill>
            <a:blip r:embed="rId5"/>
            <a:stretch>
              <a:fillRect t="-100000" r="-180406"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BBB2F78-D9D9-BCAF-D918-ACAF924CB41C}"/>
              </a:ext>
            </a:extLst>
          </p:cNvPr>
          <p:cNvSpPr/>
          <p:nvPr/>
        </p:nvSpPr>
        <p:spPr>
          <a:xfrm>
            <a:off x="0" y="19872000"/>
            <a:ext cx="15120000" cy="1512000"/>
          </a:xfrm>
          <a:custGeom>
            <a:avLst/>
            <a:gdLst/>
            <a:ahLst/>
            <a:cxnLst/>
            <a:rect l="l" t="t" r="r" b="b"/>
            <a:pathLst>
              <a:path w="15120000" h="1512000">
                <a:moveTo>
                  <a:pt x="0" y="0"/>
                </a:moveTo>
                <a:lnTo>
                  <a:pt x="15120000" y="0"/>
                </a:lnTo>
                <a:lnTo>
                  <a:pt x="15120000" y="1512000"/>
                </a:lnTo>
                <a:lnTo>
                  <a:pt x="0" y="1512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22" t="-521792" r="-4922" b="-40022"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2BB4BDA-1FAF-772B-3A0F-0178D4104604}"/>
              </a:ext>
            </a:extLst>
          </p:cNvPr>
          <p:cNvSpPr/>
          <p:nvPr/>
        </p:nvSpPr>
        <p:spPr>
          <a:xfrm>
            <a:off x="3370435" y="3500233"/>
            <a:ext cx="6142035" cy="1037862"/>
          </a:xfrm>
          <a:custGeom>
            <a:avLst/>
            <a:gdLst/>
            <a:ahLst/>
            <a:cxnLst/>
            <a:rect l="l" t="t" r="r" b="b"/>
            <a:pathLst>
              <a:path w="6142035" h="1037862">
                <a:moveTo>
                  <a:pt x="0" y="0"/>
                </a:moveTo>
                <a:lnTo>
                  <a:pt x="6142035" y="0"/>
                </a:lnTo>
                <a:lnTo>
                  <a:pt x="6142035" y="1037862"/>
                </a:lnTo>
                <a:lnTo>
                  <a:pt x="0" y="1037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84" r="-119225" b="-65379"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A43D5B50-53ED-FD8A-8E15-98C40C353714}"/>
              </a:ext>
            </a:extLst>
          </p:cNvPr>
          <p:cNvSpPr/>
          <p:nvPr/>
        </p:nvSpPr>
        <p:spPr>
          <a:xfrm>
            <a:off x="7117175" y="13570384"/>
            <a:ext cx="4790590" cy="550471"/>
          </a:xfrm>
          <a:custGeom>
            <a:avLst/>
            <a:gdLst/>
            <a:ahLst/>
            <a:cxnLst/>
            <a:rect l="l" t="t" r="r" b="b"/>
            <a:pathLst>
              <a:path w="4790590" h="550471">
                <a:moveTo>
                  <a:pt x="0" y="0"/>
                </a:moveTo>
                <a:lnTo>
                  <a:pt x="4790590" y="0"/>
                </a:lnTo>
                <a:lnTo>
                  <a:pt x="4790590" y="550471"/>
                </a:lnTo>
                <a:lnTo>
                  <a:pt x="0" y="550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0A3050BF-A796-A447-1790-DF2F80126108}"/>
              </a:ext>
            </a:extLst>
          </p:cNvPr>
          <p:cNvSpPr/>
          <p:nvPr/>
        </p:nvSpPr>
        <p:spPr>
          <a:xfrm rot="5400000" flipH="1" flipV="1">
            <a:off x="13099496" y="-70185"/>
            <a:ext cx="1950319" cy="2090690"/>
          </a:xfrm>
          <a:custGeom>
            <a:avLst/>
            <a:gdLst/>
            <a:ahLst/>
            <a:cxnLst/>
            <a:rect l="l" t="t" r="r" b="b"/>
            <a:pathLst>
              <a:path w="1950319" h="2090690">
                <a:moveTo>
                  <a:pt x="1950319" y="2090689"/>
                </a:moveTo>
                <a:lnTo>
                  <a:pt x="0" y="2090689"/>
                </a:lnTo>
                <a:lnTo>
                  <a:pt x="0" y="0"/>
                </a:lnTo>
                <a:lnTo>
                  <a:pt x="1950319" y="0"/>
                </a:lnTo>
                <a:lnTo>
                  <a:pt x="1950319" y="2090689"/>
                </a:lnTo>
                <a:close/>
              </a:path>
            </a:pathLst>
          </a:custGeom>
          <a:blipFill>
            <a:blip r:embed="rId5"/>
            <a:stretch>
              <a:fillRect r="-162621" b="-100000"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9F48B197-4428-7517-14B8-080C9E8E8A4E}"/>
              </a:ext>
            </a:extLst>
          </p:cNvPr>
          <p:cNvSpPr/>
          <p:nvPr/>
        </p:nvSpPr>
        <p:spPr>
          <a:xfrm>
            <a:off x="9841970" y="554904"/>
            <a:ext cx="5125302" cy="4073958"/>
          </a:xfrm>
          <a:custGeom>
            <a:avLst/>
            <a:gdLst/>
            <a:ahLst/>
            <a:cxnLst/>
            <a:rect l="l" t="t" r="r" b="b"/>
            <a:pathLst>
              <a:path w="5125302" h="4073958">
                <a:moveTo>
                  <a:pt x="0" y="0"/>
                </a:moveTo>
                <a:lnTo>
                  <a:pt x="5125303" y="0"/>
                </a:lnTo>
                <a:lnTo>
                  <a:pt x="5125303" y="4073959"/>
                </a:lnTo>
                <a:lnTo>
                  <a:pt x="0" y="4073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0BC01C78-29DE-F15F-06DD-68184BCBB251}"/>
              </a:ext>
            </a:extLst>
          </p:cNvPr>
          <p:cNvSpPr/>
          <p:nvPr/>
        </p:nvSpPr>
        <p:spPr>
          <a:xfrm>
            <a:off x="2790748" y="1223185"/>
            <a:ext cx="7301410" cy="2325794"/>
          </a:xfrm>
          <a:custGeom>
            <a:avLst/>
            <a:gdLst/>
            <a:ahLst/>
            <a:cxnLst/>
            <a:rect l="l" t="t" r="r" b="b"/>
            <a:pathLst>
              <a:path w="7301410" h="2325794">
                <a:moveTo>
                  <a:pt x="0" y="0"/>
                </a:moveTo>
                <a:lnTo>
                  <a:pt x="7301409" y="0"/>
                </a:lnTo>
                <a:lnTo>
                  <a:pt x="7301409" y="2325794"/>
                </a:lnTo>
                <a:lnTo>
                  <a:pt x="0" y="232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7B5845A-A731-E6D0-1797-FFFA414BC58D}"/>
              </a:ext>
            </a:extLst>
          </p:cNvPr>
          <p:cNvSpPr/>
          <p:nvPr/>
        </p:nvSpPr>
        <p:spPr>
          <a:xfrm>
            <a:off x="10216292" y="4618544"/>
            <a:ext cx="4376659" cy="612732"/>
          </a:xfrm>
          <a:custGeom>
            <a:avLst/>
            <a:gdLst/>
            <a:ahLst/>
            <a:cxnLst/>
            <a:rect l="l" t="t" r="r" b="b"/>
            <a:pathLst>
              <a:path w="4376659" h="612732">
                <a:moveTo>
                  <a:pt x="0" y="0"/>
                </a:moveTo>
                <a:lnTo>
                  <a:pt x="4376659" y="0"/>
                </a:lnTo>
                <a:lnTo>
                  <a:pt x="4376659" y="612733"/>
                </a:lnTo>
                <a:lnTo>
                  <a:pt x="0" y="612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E97BA89A-236D-027B-C37B-5CB71FA130A9}"/>
              </a:ext>
            </a:extLst>
          </p:cNvPr>
          <p:cNvSpPr/>
          <p:nvPr/>
        </p:nvSpPr>
        <p:spPr>
          <a:xfrm>
            <a:off x="152727" y="3417022"/>
            <a:ext cx="2514195" cy="3823871"/>
          </a:xfrm>
          <a:custGeom>
            <a:avLst/>
            <a:gdLst/>
            <a:ahLst/>
            <a:cxnLst/>
            <a:rect l="l" t="t" r="r" b="b"/>
            <a:pathLst>
              <a:path w="2514195" h="3823871">
                <a:moveTo>
                  <a:pt x="0" y="0"/>
                </a:moveTo>
                <a:lnTo>
                  <a:pt x="2514196" y="0"/>
                </a:lnTo>
                <a:lnTo>
                  <a:pt x="2514196" y="3823871"/>
                </a:lnTo>
                <a:lnTo>
                  <a:pt x="0" y="3823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78F525AE-3803-F616-AD10-7C6B5AE147A5}"/>
              </a:ext>
            </a:extLst>
          </p:cNvPr>
          <p:cNvSpPr/>
          <p:nvPr/>
        </p:nvSpPr>
        <p:spPr>
          <a:xfrm>
            <a:off x="0" y="18942751"/>
            <a:ext cx="1807026" cy="2472299"/>
          </a:xfrm>
          <a:custGeom>
            <a:avLst/>
            <a:gdLst/>
            <a:ahLst/>
            <a:cxnLst/>
            <a:rect l="l" t="t" r="r" b="b"/>
            <a:pathLst>
              <a:path w="1807026" h="2472299">
                <a:moveTo>
                  <a:pt x="0" y="0"/>
                </a:moveTo>
                <a:lnTo>
                  <a:pt x="1807026" y="0"/>
                </a:lnTo>
                <a:lnTo>
                  <a:pt x="1807026" y="2472299"/>
                </a:lnTo>
                <a:lnTo>
                  <a:pt x="0" y="24722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B3F633F4-B127-C519-A6DB-5322C3B8DEC1}"/>
              </a:ext>
            </a:extLst>
          </p:cNvPr>
          <p:cNvSpPr/>
          <p:nvPr/>
        </p:nvSpPr>
        <p:spPr>
          <a:xfrm>
            <a:off x="12645262" y="17430374"/>
            <a:ext cx="2444060" cy="3953626"/>
          </a:xfrm>
          <a:custGeom>
            <a:avLst/>
            <a:gdLst/>
            <a:ahLst/>
            <a:cxnLst/>
            <a:rect l="l" t="t" r="r" b="b"/>
            <a:pathLst>
              <a:path w="2444060" h="3953626">
                <a:moveTo>
                  <a:pt x="0" y="0"/>
                </a:moveTo>
                <a:lnTo>
                  <a:pt x="2444060" y="0"/>
                </a:lnTo>
                <a:lnTo>
                  <a:pt x="2444060" y="3953626"/>
                </a:lnTo>
                <a:lnTo>
                  <a:pt x="0" y="3953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8E857668-7B37-B93B-04FC-D1BA1B9DDB64}"/>
              </a:ext>
            </a:extLst>
          </p:cNvPr>
          <p:cNvSpPr/>
          <p:nvPr/>
        </p:nvSpPr>
        <p:spPr>
          <a:xfrm>
            <a:off x="2263911" y="19857258"/>
            <a:ext cx="1545072" cy="1526742"/>
          </a:xfrm>
          <a:custGeom>
            <a:avLst/>
            <a:gdLst/>
            <a:ahLst/>
            <a:cxnLst/>
            <a:rect l="l" t="t" r="r" b="b"/>
            <a:pathLst>
              <a:path w="667357" h="667357">
                <a:moveTo>
                  <a:pt x="0" y="0"/>
                </a:moveTo>
                <a:lnTo>
                  <a:pt x="667356" y="0"/>
                </a:lnTo>
                <a:lnTo>
                  <a:pt x="667356" y="667357"/>
                </a:lnTo>
                <a:lnTo>
                  <a:pt x="0" y="667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39E67CAF-F9A2-E6D9-D9A3-216F767175C7}"/>
              </a:ext>
            </a:extLst>
          </p:cNvPr>
          <p:cNvSpPr txBox="1"/>
          <p:nvPr/>
        </p:nvSpPr>
        <p:spPr>
          <a:xfrm>
            <a:off x="3808983" y="19994855"/>
            <a:ext cx="9669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เทศบาลตำบลเพชรเมืองทอง หมู่ที่ 7 ตำบลแสวงหา อำเภอแสวงหา </a:t>
            </a:r>
          </a:p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จังหวัดอ่างทอง 14150  โทร. 035-610-725</a:t>
            </a: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FEAE23DC-CFAA-0731-FF8C-9658E8A7E686}"/>
              </a:ext>
            </a:extLst>
          </p:cNvPr>
          <p:cNvSpPr txBox="1"/>
          <p:nvPr/>
        </p:nvSpPr>
        <p:spPr>
          <a:xfrm>
            <a:off x="3774504" y="1639211"/>
            <a:ext cx="5717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cs typeface="+mj-cs"/>
              </a:rPr>
              <a:t>วารสารประชาสัมพันธ์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AD16461A-3054-36A5-ECB1-6B0F33216E4F}"/>
              </a:ext>
            </a:extLst>
          </p:cNvPr>
          <p:cNvSpPr txBox="1"/>
          <p:nvPr/>
        </p:nvSpPr>
        <p:spPr>
          <a:xfrm>
            <a:off x="3609119" y="3634443"/>
            <a:ext cx="55771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ประจำเดือน เมษายน-มิถุนายน 2569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1A15980C-AA88-A3E6-DE5A-DC2EE20D516F}"/>
              </a:ext>
            </a:extLst>
          </p:cNvPr>
          <p:cNvSpPr txBox="1"/>
          <p:nvPr/>
        </p:nvSpPr>
        <p:spPr>
          <a:xfrm>
            <a:off x="4710331" y="5734526"/>
            <a:ext cx="58288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โครงการจัดทำแผนพัฒนาท้องถิ่น </a:t>
            </a:r>
          </a:p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ฉบับที่3 (พ.ศ.2571-2575)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CB090055-C1CE-384A-E4B5-4FC5F60FC659}"/>
              </a:ext>
            </a:extLst>
          </p:cNvPr>
          <p:cNvSpPr txBox="1"/>
          <p:nvPr/>
        </p:nvSpPr>
        <p:spPr>
          <a:xfrm>
            <a:off x="733281" y="15307353"/>
            <a:ext cx="1378294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เมื่อวันที่ 20 พฤษภาคม 2569เทศบาลตำบลเพชรเมืองทอง ได้ดำเนินการจัดทำ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แผนพัฒนาท้องถิ่น เพื่อส่งเสริมการมีส่วนร่วมของประชาชนผ่าน</a:t>
            </a:r>
            <a:r>
              <a:rPr lang="th-TH" sz="4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ประชาคม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พิจารณารวบรวมข้อมูลต่างๆ มาประกอบในการจัดทำแผนพัฒนาท้องถิ่นและ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พิจารณาร่างแผนพัฒนาที่เพิ่มเติมหรือเปลี่ยนแปลงโดยมีผู้เข้าร่วมประชาคม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ประกอบด้วย สมาชิกสภาฯ ผู้นำชุมชน ผู้แทนประชาชนรวม 10 หมู่บ้าน</a:t>
            </a:r>
            <a:endParaRPr lang="th-TH" b="1" dirty="0"/>
          </a:p>
        </p:txBody>
      </p:sp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F1290AC0-292F-33B3-C344-8155D712BB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79" y="7567269"/>
            <a:ext cx="6282874" cy="3823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" name="รูปภาพ 40">
            <a:extLst>
              <a:ext uri="{FF2B5EF4-FFF2-40B4-BE49-F238E27FC236}">
                <a16:creationId xmlns:a16="http://schemas.microsoft.com/office/drawing/2014/main" id="{FA33E0EB-DB4A-40A9-509D-0B32862645F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678" y="7567269"/>
            <a:ext cx="5866543" cy="3823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3" name="รูปภาพ 42">
            <a:extLst>
              <a:ext uri="{FF2B5EF4-FFF2-40B4-BE49-F238E27FC236}">
                <a16:creationId xmlns:a16="http://schemas.microsoft.com/office/drawing/2014/main" id="{0DBC4BF1-E66D-D012-7AAD-043FC4D92D4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1" y="11641792"/>
            <a:ext cx="4612370" cy="33561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5" name="รูปภาพ 44">
            <a:extLst>
              <a:ext uri="{FF2B5EF4-FFF2-40B4-BE49-F238E27FC236}">
                <a16:creationId xmlns:a16="http://schemas.microsoft.com/office/drawing/2014/main" id="{0FFB6484-DB68-7FB8-5205-E5172C5B806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908" y="11667363"/>
            <a:ext cx="5015918" cy="33759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7" name="รูปภาพ 46">
            <a:extLst>
              <a:ext uri="{FF2B5EF4-FFF2-40B4-BE49-F238E27FC236}">
                <a16:creationId xmlns:a16="http://schemas.microsoft.com/office/drawing/2014/main" id="{D02FB8F6-168D-7E8A-3DF6-CFCFD458B9C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523" y="11674671"/>
            <a:ext cx="4844516" cy="3368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1415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98D">
                <a:alpha val="100000"/>
              </a:srgbClr>
            </a:gs>
            <a:gs pos="100000">
              <a:srgbClr val="60001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BC8E1-06CD-7914-B1C5-E479E597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12BBDC0-74C5-6DA4-6FD9-46BD53FBF3BD}"/>
              </a:ext>
            </a:extLst>
          </p:cNvPr>
          <p:cNvGrpSpPr/>
          <p:nvPr/>
        </p:nvGrpSpPr>
        <p:grpSpPr>
          <a:xfrm>
            <a:off x="126539" y="42499"/>
            <a:ext cx="14993462" cy="6462115"/>
            <a:chOff x="0" y="0"/>
            <a:chExt cx="20254009" cy="661309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5D552BA-CB04-C44A-1DB8-8929135EA681}"/>
                </a:ext>
              </a:extLst>
            </p:cNvPr>
            <p:cNvSpPr/>
            <p:nvPr/>
          </p:nvSpPr>
          <p:spPr>
            <a:xfrm flipV="1">
              <a:off x="0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E4290D9-A08E-8BBE-DCF4-A27040A92ED6}"/>
                </a:ext>
              </a:extLst>
            </p:cNvPr>
            <p:cNvSpPr/>
            <p:nvPr/>
          </p:nvSpPr>
          <p:spPr>
            <a:xfrm flipV="1">
              <a:off x="6785989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222FFDB-B805-8F60-EE16-3EBDDCEF8357}"/>
                </a:ext>
              </a:extLst>
            </p:cNvPr>
            <p:cNvSpPr/>
            <p:nvPr/>
          </p:nvSpPr>
          <p:spPr>
            <a:xfrm flipV="1">
              <a:off x="13567976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13507C4-8B8C-A61E-CB94-5A906B7D314B}"/>
              </a:ext>
            </a:extLst>
          </p:cNvPr>
          <p:cNvSpPr/>
          <p:nvPr/>
        </p:nvSpPr>
        <p:spPr>
          <a:xfrm>
            <a:off x="0" y="4924911"/>
            <a:ext cx="15120000" cy="9308793"/>
          </a:xfrm>
          <a:custGeom>
            <a:avLst/>
            <a:gdLst/>
            <a:ahLst/>
            <a:cxnLst/>
            <a:rect l="l" t="t" r="r" b="b"/>
            <a:pathLst>
              <a:path w="15120000" h="9308793">
                <a:moveTo>
                  <a:pt x="0" y="0"/>
                </a:moveTo>
                <a:lnTo>
                  <a:pt x="15120000" y="0"/>
                </a:lnTo>
                <a:lnTo>
                  <a:pt x="15120000" y="9308793"/>
                </a:lnTo>
                <a:lnTo>
                  <a:pt x="0" y="93087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361B8AFC-BFC8-3692-E191-F13B88921E4C}"/>
              </a:ext>
            </a:extLst>
          </p:cNvPr>
          <p:cNvGrpSpPr/>
          <p:nvPr/>
        </p:nvGrpSpPr>
        <p:grpSpPr>
          <a:xfrm>
            <a:off x="-30678" y="8169738"/>
            <a:ext cx="15120000" cy="11795154"/>
            <a:chOff x="0" y="0"/>
            <a:chExt cx="2709333" cy="211355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3CDD877-1418-98C3-7CD3-D167262D9E45}"/>
                </a:ext>
              </a:extLst>
            </p:cNvPr>
            <p:cNvSpPr/>
            <p:nvPr/>
          </p:nvSpPr>
          <p:spPr>
            <a:xfrm>
              <a:off x="0" y="0"/>
              <a:ext cx="2709333" cy="2113559"/>
            </a:xfrm>
            <a:custGeom>
              <a:avLst/>
              <a:gdLst/>
              <a:ahLst/>
              <a:cxnLst/>
              <a:rect l="l" t="t" r="r" b="b"/>
              <a:pathLst>
                <a:path w="2709333" h="2113559">
                  <a:moveTo>
                    <a:pt x="0" y="0"/>
                  </a:moveTo>
                  <a:lnTo>
                    <a:pt x="2709333" y="0"/>
                  </a:lnTo>
                  <a:lnTo>
                    <a:pt x="2709333" y="2113559"/>
                  </a:lnTo>
                  <a:lnTo>
                    <a:pt x="0" y="2113559"/>
                  </a:lnTo>
                  <a:close/>
                </a:path>
              </a:pathLst>
            </a:custGeom>
            <a:solidFill>
              <a:srgbClr val="FFF6C4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3433ACF1-5FE3-941C-639F-F7EEA7B971D4}"/>
                </a:ext>
              </a:extLst>
            </p:cNvPr>
            <p:cNvSpPr txBox="1"/>
            <p:nvPr/>
          </p:nvSpPr>
          <p:spPr>
            <a:xfrm>
              <a:off x="0" y="-57150"/>
              <a:ext cx="2709333" cy="2170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6797AA6-09B9-B23B-AAA7-85D66FB18B82}"/>
              </a:ext>
            </a:extLst>
          </p:cNvPr>
          <p:cNvGrpSpPr/>
          <p:nvPr/>
        </p:nvGrpSpPr>
        <p:grpSpPr>
          <a:xfrm>
            <a:off x="126538" y="42499"/>
            <a:ext cx="14466413" cy="1104486"/>
            <a:chOff x="0" y="0"/>
            <a:chExt cx="19288551" cy="147264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224F7B1-7768-D190-0F13-AE36ACB06D73}"/>
                </a:ext>
              </a:extLst>
            </p:cNvPr>
            <p:cNvSpPr/>
            <p:nvPr/>
          </p:nvSpPr>
          <p:spPr>
            <a:xfrm rot="-5400000">
              <a:off x="4156669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86BCA27-50D0-C1D4-1A8F-AF34CB83318F}"/>
                </a:ext>
              </a:extLst>
            </p:cNvPr>
            <p:cNvSpPr/>
            <p:nvPr/>
          </p:nvSpPr>
          <p:spPr>
            <a:xfrm rot="-5400000">
              <a:off x="13659233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92118B31-96F7-B1C0-1E27-43F7DF504FA2}"/>
              </a:ext>
            </a:extLst>
          </p:cNvPr>
          <p:cNvSpPr/>
          <p:nvPr/>
        </p:nvSpPr>
        <p:spPr>
          <a:xfrm rot="5400000" flipH="1" flipV="1">
            <a:off x="132037" y="-132037"/>
            <a:ext cx="1826616" cy="2090690"/>
          </a:xfrm>
          <a:custGeom>
            <a:avLst/>
            <a:gdLst/>
            <a:ahLst/>
            <a:cxnLst/>
            <a:rect l="l" t="t" r="r" b="b"/>
            <a:pathLst>
              <a:path w="1826616" h="2090690">
                <a:moveTo>
                  <a:pt x="1826616" y="2090690"/>
                </a:moveTo>
                <a:lnTo>
                  <a:pt x="0" y="2090690"/>
                </a:lnTo>
                <a:lnTo>
                  <a:pt x="0" y="0"/>
                </a:lnTo>
                <a:lnTo>
                  <a:pt x="1826616" y="0"/>
                </a:lnTo>
                <a:lnTo>
                  <a:pt x="1826616" y="2090690"/>
                </a:lnTo>
                <a:close/>
              </a:path>
            </a:pathLst>
          </a:custGeom>
          <a:blipFill>
            <a:blip r:embed="rId5"/>
            <a:stretch>
              <a:fillRect t="-100000" r="-180406"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E827438F-4BA7-F0AD-4207-46FB45B09F85}"/>
              </a:ext>
            </a:extLst>
          </p:cNvPr>
          <p:cNvSpPr/>
          <p:nvPr/>
        </p:nvSpPr>
        <p:spPr>
          <a:xfrm>
            <a:off x="0" y="19872000"/>
            <a:ext cx="15120000" cy="1512000"/>
          </a:xfrm>
          <a:custGeom>
            <a:avLst/>
            <a:gdLst/>
            <a:ahLst/>
            <a:cxnLst/>
            <a:rect l="l" t="t" r="r" b="b"/>
            <a:pathLst>
              <a:path w="15120000" h="1512000">
                <a:moveTo>
                  <a:pt x="0" y="0"/>
                </a:moveTo>
                <a:lnTo>
                  <a:pt x="15120000" y="0"/>
                </a:lnTo>
                <a:lnTo>
                  <a:pt x="15120000" y="1512000"/>
                </a:lnTo>
                <a:lnTo>
                  <a:pt x="0" y="1512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22" t="-521792" r="-4922" b="-40022"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7C31EDC9-AA21-A19D-318F-6A5863DCCD1A}"/>
              </a:ext>
            </a:extLst>
          </p:cNvPr>
          <p:cNvSpPr/>
          <p:nvPr/>
        </p:nvSpPr>
        <p:spPr>
          <a:xfrm>
            <a:off x="3370435" y="3500233"/>
            <a:ext cx="6142035" cy="1037862"/>
          </a:xfrm>
          <a:custGeom>
            <a:avLst/>
            <a:gdLst/>
            <a:ahLst/>
            <a:cxnLst/>
            <a:rect l="l" t="t" r="r" b="b"/>
            <a:pathLst>
              <a:path w="6142035" h="1037862">
                <a:moveTo>
                  <a:pt x="0" y="0"/>
                </a:moveTo>
                <a:lnTo>
                  <a:pt x="6142035" y="0"/>
                </a:lnTo>
                <a:lnTo>
                  <a:pt x="6142035" y="1037862"/>
                </a:lnTo>
                <a:lnTo>
                  <a:pt x="0" y="1037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84" r="-119225" b="-65379"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E3D5AED8-9916-5147-DC97-B1830D97CFEF}"/>
              </a:ext>
            </a:extLst>
          </p:cNvPr>
          <p:cNvSpPr/>
          <p:nvPr/>
        </p:nvSpPr>
        <p:spPr>
          <a:xfrm>
            <a:off x="7117175" y="13570384"/>
            <a:ext cx="4790590" cy="550471"/>
          </a:xfrm>
          <a:custGeom>
            <a:avLst/>
            <a:gdLst/>
            <a:ahLst/>
            <a:cxnLst/>
            <a:rect l="l" t="t" r="r" b="b"/>
            <a:pathLst>
              <a:path w="4790590" h="550471">
                <a:moveTo>
                  <a:pt x="0" y="0"/>
                </a:moveTo>
                <a:lnTo>
                  <a:pt x="4790590" y="0"/>
                </a:lnTo>
                <a:lnTo>
                  <a:pt x="4790590" y="550471"/>
                </a:lnTo>
                <a:lnTo>
                  <a:pt x="0" y="550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B2739522-9356-3CC0-29FB-DF5C65C8EE46}"/>
              </a:ext>
            </a:extLst>
          </p:cNvPr>
          <p:cNvSpPr/>
          <p:nvPr/>
        </p:nvSpPr>
        <p:spPr>
          <a:xfrm rot="5400000" flipH="1" flipV="1">
            <a:off x="13099496" y="-70185"/>
            <a:ext cx="1950319" cy="2090690"/>
          </a:xfrm>
          <a:custGeom>
            <a:avLst/>
            <a:gdLst/>
            <a:ahLst/>
            <a:cxnLst/>
            <a:rect l="l" t="t" r="r" b="b"/>
            <a:pathLst>
              <a:path w="1950319" h="2090690">
                <a:moveTo>
                  <a:pt x="1950319" y="2090689"/>
                </a:moveTo>
                <a:lnTo>
                  <a:pt x="0" y="2090689"/>
                </a:lnTo>
                <a:lnTo>
                  <a:pt x="0" y="0"/>
                </a:lnTo>
                <a:lnTo>
                  <a:pt x="1950319" y="0"/>
                </a:lnTo>
                <a:lnTo>
                  <a:pt x="1950319" y="2090689"/>
                </a:lnTo>
                <a:close/>
              </a:path>
            </a:pathLst>
          </a:custGeom>
          <a:blipFill>
            <a:blip r:embed="rId5"/>
            <a:stretch>
              <a:fillRect r="-162621" b="-100000"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F8328FD-D81B-A0CC-09B4-09CB018C1087}"/>
              </a:ext>
            </a:extLst>
          </p:cNvPr>
          <p:cNvSpPr/>
          <p:nvPr/>
        </p:nvSpPr>
        <p:spPr>
          <a:xfrm>
            <a:off x="9841970" y="554904"/>
            <a:ext cx="5125302" cy="4073958"/>
          </a:xfrm>
          <a:custGeom>
            <a:avLst/>
            <a:gdLst/>
            <a:ahLst/>
            <a:cxnLst/>
            <a:rect l="l" t="t" r="r" b="b"/>
            <a:pathLst>
              <a:path w="5125302" h="4073958">
                <a:moveTo>
                  <a:pt x="0" y="0"/>
                </a:moveTo>
                <a:lnTo>
                  <a:pt x="5125303" y="0"/>
                </a:lnTo>
                <a:lnTo>
                  <a:pt x="5125303" y="4073959"/>
                </a:lnTo>
                <a:lnTo>
                  <a:pt x="0" y="4073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19B53744-6EE9-F31C-12DF-F47BCA3335BA}"/>
              </a:ext>
            </a:extLst>
          </p:cNvPr>
          <p:cNvSpPr/>
          <p:nvPr/>
        </p:nvSpPr>
        <p:spPr>
          <a:xfrm>
            <a:off x="2790748" y="1223185"/>
            <a:ext cx="7301410" cy="2325794"/>
          </a:xfrm>
          <a:custGeom>
            <a:avLst/>
            <a:gdLst/>
            <a:ahLst/>
            <a:cxnLst/>
            <a:rect l="l" t="t" r="r" b="b"/>
            <a:pathLst>
              <a:path w="7301410" h="2325794">
                <a:moveTo>
                  <a:pt x="0" y="0"/>
                </a:moveTo>
                <a:lnTo>
                  <a:pt x="7301409" y="0"/>
                </a:lnTo>
                <a:lnTo>
                  <a:pt x="7301409" y="2325794"/>
                </a:lnTo>
                <a:lnTo>
                  <a:pt x="0" y="232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45D03DC1-F44F-5E5C-E2F0-CF0B4479200A}"/>
              </a:ext>
            </a:extLst>
          </p:cNvPr>
          <p:cNvSpPr/>
          <p:nvPr/>
        </p:nvSpPr>
        <p:spPr>
          <a:xfrm>
            <a:off x="10216292" y="4618544"/>
            <a:ext cx="4376659" cy="612732"/>
          </a:xfrm>
          <a:custGeom>
            <a:avLst/>
            <a:gdLst/>
            <a:ahLst/>
            <a:cxnLst/>
            <a:rect l="l" t="t" r="r" b="b"/>
            <a:pathLst>
              <a:path w="4376659" h="612732">
                <a:moveTo>
                  <a:pt x="0" y="0"/>
                </a:moveTo>
                <a:lnTo>
                  <a:pt x="4376659" y="0"/>
                </a:lnTo>
                <a:lnTo>
                  <a:pt x="4376659" y="612733"/>
                </a:lnTo>
                <a:lnTo>
                  <a:pt x="0" y="612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3CE63AB8-080A-72D1-5084-5C03297DF2FA}"/>
              </a:ext>
            </a:extLst>
          </p:cNvPr>
          <p:cNvSpPr/>
          <p:nvPr/>
        </p:nvSpPr>
        <p:spPr>
          <a:xfrm>
            <a:off x="152727" y="3417022"/>
            <a:ext cx="2514195" cy="3823871"/>
          </a:xfrm>
          <a:custGeom>
            <a:avLst/>
            <a:gdLst/>
            <a:ahLst/>
            <a:cxnLst/>
            <a:rect l="l" t="t" r="r" b="b"/>
            <a:pathLst>
              <a:path w="2514195" h="3823871">
                <a:moveTo>
                  <a:pt x="0" y="0"/>
                </a:moveTo>
                <a:lnTo>
                  <a:pt x="2514196" y="0"/>
                </a:lnTo>
                <a:lnTo>
                  <a:pt x="2514196" y="3823871"/>
                </a:lnTo>
                <a:lnTo>
                  <a:pt x="0" y="3823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2DCFECC2-3E79-49D1-FF56-A18C2821E9DD}"/>
              </a:ext>
            </a:extLst>
          </p:cNvPr>
          <p:cNvSpPr/>
          <p:nvPr/>
        </p:nvSpPr>
        <p:spPr>
          <a:xfrm>
            <a:off x="0" y="18942751"/>
            <a:ext cx="1807026" cy="2472299"/>
          </a:xfrm>
          <a:custGeom>
            <a:avLst/>
            <a:gdLst/>
            <a:ahLst/>
            <a:cxnLst/>
            <a:rect l="l" t="t" r="r" b="b"/>
            <a:pathLst>
              <a:path w="1807026" h="2472299">
                <a:moveTo>
                  <a:pt x="0" y="0"/>
                </a:moveTo>
                <a:lnTo>
                  <a:pt x="1807026" y="0"/>
                </a:lnTo>
                <a:lnTo>
                  <a:pt x="1807026" y="2472299"/>
                </a:lnTo>
                <a:lnTo>
                  <a:pt x="0" y="24722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CEF46E0F-0226-13F8-7442-279E16C5C696}"/>
              </a:ext>
            </a:extLst>
          </p:cNvPr>
          <p:cNvSpPr/>
          <p:nvPr/>
        </p:nvSpPr>
        <p:spPr>
          <a:xfrm>
            <a:off x="12645262" y="17430374"/>
            <a:ext cx="2444060" cy="3953626"/>
          </a:xfrm>
          <a:custGeom>
            <a:avLst/>
            <a:gdLst/>
            <a:ahLst/>
            <a:cxnLst/>
            <a:rect l="l" t="t" r="r" b="b"/>
            <a:pathLst>
              <a:path w="2444060" h="3953626">
                <a:moveTo>
                  <a:pt x="0" y="0"/>
                </a:moveTo>
                <a:lnTo>
                  <a:pt x="2444060" y="0"/>
                </a:lnTo>
                <a:lnTo>
                  <a:pt x="2444060" y="3953626"/>
                </a:lnTo>
                <a:lnTo>
                  <a:pt x="0" y="3953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4689A908-32B9-5694-3544-9C63350509D6}"/>
              </a:ext>
            </a:extLst>
          </p:cNvPr>
          <p:cNvSpPr/>
          <p:nvPr/>
        </p:nvSpPr>
        <p:spPr>
          <a:xfrm>
            <a:off x="2263911" y="19857258"/>
            <a:ext cx="1545072" cy="1526742"/>
          </a:xfrm>
          <a:custGeom>
            <a:avLst/>
            <a:gdLst/>
            <a:ahLst/>
            <a:cxnLst/>
            <a:rect l="l" t="t" r="r" b="b"/>
            <a:pathLst>
              <a:path w="667357" h="667357">
                <a:moveTo>
                  <a:pt x="0" y="0"/>
                </a:moveTo>
                <a:lnTo>
                  <a:pt x="667356" y="0"/>
                </a:lnTo>
                <a:lnTo>
                  <a:pt x="667356" y="667357"/>
                </a:lnTo>
                <a:lnTo>
                  <a:pt x="0" y="667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B324E6C8-39C5-B2D9-EB99-53226B051F49}"/>
              </a:ext>
            </a:extLst>
          </p:cNvPr>
          <p:cNvSpPr txBox="1"/>
          <p:nvPr/>
        </p:nvSpPr>
        <p:spPr>
          <a:xfrm>
            <a:off x="3808983" y="19994855"/>
            <a:ext cx="9669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เทศบาลตำบลเพชรเมืองทอง หมู่ที่ 7 ตำบลแสวงหา อำเภอแสวงหา </a:t>
            </a:r>
          </a:p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จังหวัดอ่างทอง 14150  โทร. 035-610-725</a:t>
            </a: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478B5069-0E66-D628-4DFA-376C16B8DC15}"/>
              </a:ext>
            </a:extLst>
          </p:cNvPr>
          <p:cNvSpPr txBox="1"/>
          <p:nvPr/>
        </p:nvSpPr>
        <p:spPr>
          <a:xfrm>
            <a:off x="3774504" y="1639211"/>
            <a:ext cx="5717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cs typeface="+mj-cs"/>
              </a:rPr>
              <a:t>วารสารประชาสัมพันธ์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4773CDEB-F81F-1E99-D68E-0E458A6AB7B1}"/>
              </a:ext>
            </a:extLst>
          </p:cNvPr>
          <p:cNvSpPr txBox="1"/>
          <p:nvPr/>
        </p:nvSpPr>
        <p:spPr>
          <a:xfrm>
            <a:off x="3609119" y="3634443"/>
            <a:ext cx="55771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ประจำเดือน เมษายน-มิถุนายน 2569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3F8C0A15-AF15-2275-DC2E-A97B2EF44C71}"/>
              </a:ext>
            </a:extLst>
          </p:cNvPr>
          <p:cNvSpPr txBox="1"/>
          <p:nvPr/>
        </p:nvSpPr>
        <p:spPr>
          <a:xfrm>
            <a:off x="3255117" y="5544862"/>
            <a:ext cx="8749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 </a:t>
            </a:r>
          </a:p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“อ่างทองน้ำใส คลองสวย ด้วยมือเราชาวอ่างทอง”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41366676-89E2-3817-CC26-195829FCED97}"/>
              </a:ext>
            </a:extLst>
          </p:cNvPr>
          <p:cNvSpPr txBox="1"/>
          <p:nvPr/>
        </p:nvSpPr>
        <p:spPr>
          <a:xfrm>
            <a:off x="262460" y="14666170"/>
            <a:ext cx="14850540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เมื่อวันที่ 20 พฤษภาคม 2569 เทศบาลตำบลเพชรเมืองทอง สนองพระบรมราโชบาย 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“แก้ไขในสิ่งผิด” ฟื้นฟูคูคลอง แม่น้ำจังหวัดอ่างทอง ณ คลองหนองแขม 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นายนรินทร์ อร่ามโชติ นายอำเภอแสวงหา ให้การต้อนรับคณะกรรมการตรวจติดตามและ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ประเมินโครงการ “อ่างทองน้ำใส คลองสวย ด้วยมือเราชาวอ่างทอง” โดย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นายกชเดชา กลุ่มไหม บรรยายนำเสนอผลการดำเนินโครงการฯ การตรวจ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ประเมินครั้งนี้ มีคณะสมาชิกสภาเทศบาล ผู้ใหญ่บ้าน ผู้นำชุมชน ประชาชน 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เจ้าหน้าที่ผู้ร่วมโครงการ ให้การต้อนรับ</a:t>
            </a:r>
            <a:endParaRPr lang="th-TH" b="1" dirty="0"/>
          </a:p>
        </p:txBody>
      </p:sp>
      <p:pic>
        <p:nvPicPr>
          <p:cNvPr id="30" name="รูปภาพ 29">
            <a:extLst>
              <a:ext uri="{FF2B5EF4-FFF2-40B4-BE49-F238E27FC236}">
                <a16:creationId xmlns:a16="http://schemas.microsoft.com/office/drawing/2014/main" id="{755B738F-3F2B-4CD7-AA1D-18F0B4421F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324" y="7125689"/>
            <a:ext cx="9566352" cy="35273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99319C5A-8391-91FF-FC27-15FCA89E56A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27" y="10796432"/>
            <a:ext cx="4620712" cy="38339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id="{39C3AAA8-02A1-1750-27A4-A1B18DAD5A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291" y="10835821"/>
            <a:ext cx="5199474" cy="38339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3AB3E8C2-DBE2-646B-2E9A-799B3FD8C01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070" y="10788980"/>
            <a:ext cx="4873030" cy="38414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7626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98D">
                <a:alpha val="100000"/>
              </a:srgbClr>
            </a:gs>
            <a:gs pos="100000">
              <a:srgbClr val="600016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4E4EB6-3839-CA7C-C8D8-43963EEEC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6F71369-81BB-259E-9B5F-1B3129EDCAE5}"/>
              </a:ext>
            </a:extLst>
          </p:cNvPr>
          <p:cNvGrpSpPr/>
          <p:nvPr/>
        </p:nvGrpSpPr>
        <p:grpSpPr>
          <a:xfrm>
            <a:off x="126539" y="42499"/>
            <a:ext cx="14993462" cy="6462115"/>
            <a:chOff x="0" y="0"/>
            <a:chExt cx="20254009" cy="661309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B1C5B13-3418-2F6E-4735-BAE35E38B5A8}"/>
                </a:ext>
              </a:extLst>
            </p:cNvPr>
            <p:cNvSpPr/>
            <p:nvPr/>
          </p:nvSpPr>
          <p:spPr>
            <a:xfrm flipV="1">
              <a:off x="0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32E00B9-9CCA-6B2E-E6B3-DBBC295DC1BE}"/>
                </a:ext>
              </a:extLst>
            </p:cNvPr>
            <p:cNvSpPr/>
            <p:nvPr/>
          </p:nvSpPr>
          <p:spPr>
            <a:xfrm flipV="1">
              <a:off x="6785989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E243FC5-CA06-2AC4-3FC3-65F2F5431DBE}"/>
                </a:ext>
              </a:extLst>
            </p:cNvPr>
            <p:cNvSpPr/>
            <p:nvPr/>
          </p:nvSpPr>
          <p:spPr>
            <a:xfrm flipV="1">
              <a:off x="13567976" y="0"/>
              <a:ext cx="6686033" cy="6613095"/>
            </a:xfrm>
            <a:custGeom>
              <a:avLst/>
              <a:gdLst/>
              <a:ahLst/>
              <a:cxnLst/>
              <a:rect l="l" t="t" r="r" b="b"/>
              <a:pathLst>
                <a:path w="6686033" h="6613095">
                  <a:moveTo>
                    <a:pt x="0" y="6613095"/>
                  </a:moveTo>
                  <a:lnTo>
                    <a:pt x="6686033" y="6613095"/>
                  </a:lnTo>
                  <a:lnTo>
                    <a:pt x="6686033" y="0"/>
                  </a:lnTo>
                  <a:lnTo>
                    <a:pt x="0" y="0"/>
                  </a:lnTo>
                  <a:lnTo>
                    <a:pt x="0" y="6613095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CB0702C-3766-21A9-5BAE-716CDF586821}"/>
              </a:ext>
            </a:extLst>
          </p:cNvPr>
          <p:cNvSpPr/>
          <p:nvPr/>
        </p:nvSpPr>
        <p:spPr>
          <a:xfrm>
            <a:off x="0" y="4924911"/>
            <a:ext cx="15120000" cy="9308793"/>
          </a:xfrm>
          <a:custGeom>
            <a:avLst/>
            <a:gdLst/>
            <a:ahLst/>
            <a:cxnLst/>
            <a:rect l="l" t="t" r="r" b="b"/>
            <a:pathLst>
              <a:path w="15120000" h="9308793">
                <a:moveTo>
                  <a:pt x="0" y="0"/>
                </a:moveTo>
                <a:lnTo>
                  <a:pt x="15120000" y="0"/>
                </a:lnTo>
                <a:lnTo>
                  <a:pt x="15120000" y="9308793"/>
                </a:lnTo>
                <a:lnTo>
                  <a:pt x="0" y="93087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D1FA75A-FE95-485D-A691-23601710FF4A}"/>
              </a:ext>
            </a:extLst>
          </p:cNvPr>
          <p:cNvGrpSpPr/>
          <p:nvPr/>
        </p:nvGrpSpPr>
        <p:grpSpPr>
          <a:xfrm>
            <a:off x="-30678" y="8169738"/>
            <a:ext cx="15120000" cy="11795154"/>
            <a:chOff x="0" y="0"/>
            <a:chExt cx="2709333" cy="211355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C064BB0-4F5E-F464-2892-486B413082C9}"/>
                </a:ext>
              </a:extLst>
            </p:cNvPr>
            <p:cNvSpPr/>
            <p:nvPr/>
          </p:nvSpPr>
          <p:spPr>
            <a:xfrm>
              <a:off x="0" y="0"/>
              <a:ext cx="2709333" cy="2113559"/>
            </a:xfrm>
            <a:custGeom>
              <a:avLst/>
              <a:gdLst/>
              <a:ahLst/>
              <a:cxnLst/>
              <a:rect l="l" t="t" r="r" b="b"/>
              <a:pathLst>
                <a:path w="2709333" h="2113559">
                  <a:moveTo>
                    <a:pt x="0" y="0"/>
                  </a:moveTo>
                  <a:lnTo>
                    <a:pt x="2709333" y="0"/>
                  </a:lnTo>
                  <a:lnTo>
                    <a:pt x="2709333" y="2113559"/>
                  </a:lnTo>
                  <a:lnTo>
                    <a:pt x="0" y="2113559"/>
                  </a:lnTo>
                  <a:close/>
                </a:path>
              </a:pathLst>
            </a:custGeom>
            <a:solidFill>
              <a:srgbClr val="FFF6C4"/>
            </a:solidFill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8D79098-06CB-8AEF-5C62-4D8DD66F62D0}"/>
                </a:ext>
              </a:extLst>
            </p:cNvPr>
            <p:cNvSpPr txBox="1"/>
            <p:nvPr/>
          </p:nvSpPr>
          <p:spPr>
            <a:xfrm>
              <a:off x="0" y="-57150"/>
              <a:ext cx="2709333" cy="2170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56D9A80D-E666-8F08-6196-A308D699CE20}"/>
              </a:ext>
            </a:extLst>
          </p:cNvPr>
          <p:cNvGrpSpPr/>
          <p:nvPr/>
        </p:nvGrpSpPr>
        <p:grpSpPr>
          <a:xfrm>
            <a:off x="126538" y="42499"/>
            <a:ext cx="14466413" cy="1104486"/>
            <a:chOff x="0" y="0"/>
            <a:chExt cx="19288551" cy="147264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9EC240B-080B-B806-C998-A81074DE2165}"/>
                </a:ext>
              </a:extLst>
            </p:cNvPr>
            <p:cNvSpPr/>
            <p:nvPr/>
          </p:nvSpPr>
          <p:spPr>
            <a:xfrm rot="-5400000">
              <a:off x="4156669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0996FFE-37A8-B51D-183F-92FE3320AD7C}"/>
                </a:ext>
              </a:extLst>
            </p:cNvPr>
            <p:cNvSpPr/>
            <p:nvPr/>
          </p:nvSpPr>
          <p:spPr>
            <a:xfrm rot="-5400000">
              <a:off x="13659233" y="-4156669"/>
              <a:ext cx="1472648" cy="9785987"/>
            </a:xfrm>
            <a:custGeom>
              <a:avLst/>
              <a:gdLst/>
              <a:ahLst/>
              <a:cxnLst/>
              <a:rect l="l" t="t" r="r" b="b"/>
              <a:pathLst>
                <a:path w="1472648" h="9785987">
                  <a:moveTo>
                    <a:pt x="0" y="0"/>
                  </a:moveTo>
                  <a:lnTo>
                    <a:pt x="1472649" y="0"/>
                  </a:lnTo>
                  <a:lnTo>
                    <a:pt x="1472649" y="9785987"/>
                  </a:lnTo>
                  <a:lnTo>
                    <a:pt x="0" y="9785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85D1109-2584-A34A-2165-7FBB695F4F45}"/>
              </a:ext>
            </a:extLst>
          </p:cNvPr>
          <p:cNvSpPr/>
          <p:nvPr/>
        </p:nvSpPr>
        <p:spPr>
          <a:xfrm rot="5400000" flipH="1" flipV="1">
            <a:off x="132037" y="-132037"/>
            <a:ext cx="1826616" cy="2090690"/>
          </a:xfrm>
          <a:custGeom>
            <a:avLst/>
            <a:gdLst/>
            <a:ahLst/>
            <a:cxnLst/>
            <a:rect l="l" t="t" r="r" b="b"/>
            <a:pathLst>
              <a:path w="1826616" h="2090690">
                <a:moveTo>
                  <a:pt x="1826616" y="2090690"/>
                </a:moveTo>
                <a:lnTo>
                  <a:pt x="0" y="2090690"/>
                </a:lnTo>
                <a:lnTo>
                  <a:pt x="0" y="0"/>
                </a:lnTo>
                <a:lnTo>
                  <a:pt x="1826616" y="0"/>
                </a:lnTo>
                <a:lnTo>
                  <a:pt x="1826616" y="2090690"/>
                </a:lnTo>
                <a:close/>
              </a:path>
            </a:pathLst>
          </a:custGeom>
          <a:blipFill>
            <a:blip r:embed="rId5"/>
            <a:stretch>
              <a:fillRect t="-100000" r="-180406"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794AAB6-8F6E-DD56-6B07-5A95227C26AA}"/>
              </a:ext>
            </a:extLst>
          </p:cNvPr>
          <p:cNvSpPr/>
          <p:nvPr/>
        </p:nvSpPr>
        <p:spPr>
          <a:xfrm>
            <a:off x="0" y="19872000"/>
            <a:ext cx="15120000" cy="1512000"/>
          </a:xfrm>
          <a:custGeom>
            <a:avLst/>
            <a:gdLst/>
            <a:ahLst/>
            <a:cxnLst/>
            <a:rect l="l" t="t" r="r" b="b"/>
            <a:pathLst>
              <a:path w="15120000" h="1512000">
                <a:moveTo>
                  <a:pt x="0" y="0"/>
                </a:moveTo>
                <a:lnTo>
                  <a:pt x="15120000" y="0"/>
                </a:lnTo>
                <a:lnTo>
                  <a:pt x="15120000" y="1512000"/>
                </a:lnTo>
                <a:lnTo>
                  <a:pt x="0" y="1512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22" t="-521792" r="-4922" b="-40022"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5AA9D9DB-80AB-403E-7F82-2D69D563CFEB}"/>
              </a:ext>
            </a:extLst>
          </p:cNvPr>
          <p:cNvSpPr/>
          <p:nvPr/>
        </p:nvSpPr>
        <p:spPr>
          <a:xfrm>
            <a:off x="3370435" y="3500233"/>
            <a:ext cx="6142035" cy="1037862"/>
          </a:xfrm>
          <a:custGeom>
            <a:avLst/>
            <a:gdLst/>
            <a:ahLst/>
            <a:cxnLst/>
            <a:rect l="l" t="t" r="r" b="b"/>
            <a:pathLst>
              <a:path w="6142035" h="1037862">
                <a:moveTo>
                  <a:pt x="0" y="0"/>
                </a:moveTo>
                <a:lnTo>
                  <a:pt x="6142035" y="0"/>
                </a:lnTo>
                <a:lnTo>
                  <a:pt x="6142035" y="1037862"/>
                </a:lnTo>
                <a:lnTo>
                  <a:pt x="0" y="1037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84" r="-119225" b="-65379"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18A473A2-7873-BF65-7460-E3B64781AC3D}"/>
              </a:ext>
            </a:extLst>
          </p:cNvPr>
          <p:cNvSpPr/>
          <p:nvPr/>
        </p:nvSpPr>
        <p:spPr>
          <a:xfrm>
            <a:off x="7117175" y="13570384"/>
            <a:ext cx="4790590" cy="550471"/>
          </a:xfrm>
          <a:custGeom>
            <a:avLst/>
            <a:gdLst/>
            <a:ahLst/>
            <a:cxnLst/>
            <a:rect l="l" t="t" r="r" b="b"/>
            <a:pathLst>
              <a:path w="4790590" h="550471">
                <a:moveTo>
                  <a:pt x="0" y="0"/>
                </a:moveTo>
                <a:lnTo>
                  <a:pt x="4790590" y="0"/>
                </a:lnTo>
                <a:lnTo>
                  <a:pt x="4790590" y="550471"/>
                </a:lnTo>
                <a:lnTo>
                  <a:pt x="0" y="550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CA992D08-7F12-819B-7F08-26951438E713}"/>
              </a:ext>
            </a:extLst>
          </p:cNvPr>
          <p:cNvSpPr/>
          <p:nvPr/>
        </p:nvSpPr>
        <p:spPr>
          <a:xfrm rot="5400000" flipH="1" flipV="1">
            <a:off x="13099496" y="-70185"/>
            <a:ext cx="1950319" cy="2090690"/>
          </a:xfrm>
          <a:custGeom>
            <a:avLst/>
            <a:gdLst/>
            <a:ahLst/>
            <a:cxnLst/>
            <a:rect l="l" t="t" r="r" b="b"/>
            <a:pathLst>
              <a:path w="1950319" h="2090690">
                <a:moveTo>
                  <a:pt x="1950319" y="2090689"/>
                </a:moveTo>
                <a:lnTo>
                  <a:pt x="0" y="2090689"/>
                </a:lnTo>
                <a:lnTo>
                  <a:pt x="0" y="0"/>
                </a:lnTo>
                <a:lnTo>
                  <a:pt x="1950319" y="0"/>
                </a:lnTo>
                <a:lnTo>
                  <a:pt x="1950319" y="2090689"/>
                </a:lnTo>
                <a:close/>
              </a:path>
            </a:pathLst>
          </a:custGeom>
          <a:blipFill>
            <a:blip r:embed="rId5"/>
            <a:stretch>
              <a:fillRect r="-162621" b="-100000"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6F04EE47-3A26-668D-F428-B775F5112150}"/>
              </a:ext>
            </a:extLst>
          </p:cNvPr>
          <p:cNvSpPr/>
          <p:nvPr/>
        </p:nvSpPr>
        <p:spPr>
          <a:xfrm>
            <a:off x="9841970" y="554904"/>
            <a:ext cx="5125302" cy="4073958"/>
          </a:xfrm>
          <a:custGeom>
            <a:avLst/>
            <a:gdLst/>
            <a:ahLst/>
            <a:cxnLst/>
            <a:rect l="l" t="t" r="r" b="b"/>
            <a:pathLst>
              <a:path w="5125302" h="4073958">
                <a:moveTo>
                  <a:pt x="0" y="0"/>
                </a:moveTo>
                <a:lnTo>
                  <a:pt x="5125303" y="0"/>
                </a:lnTo>
                <a:lnTo>
                  <a:pt x="5125303" y="4073959"/>
                </a:lnTo>
                <a:lnTo>
                  <a:pt x="0" y="4073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AFC34902-8BF4-8519-9AB2-8D756226434A}"/>
              </a:ext>
            </a:extLst>
          </p:cNvPr>
          <p:cNvSpPr/>
          <p:nvPr/>
        </p:nvSpPr>
        <p:spPr>
          <a:xfrm>
            <a:off x="2790748" y="1223185"/>
            <a:ext cx="7301410" cy="2325794"/>
          </a:xfrm>
          <a:custGeom>
            <a:avLst/>
            <a:gdLst/>
            <a:ahLst/>
            <a:cxnLst/>
            <a:rect l="l" t="t" r="r" b="b"/>
            <a:pathLst>
              <a:path w="7301410" h="2325794">
                <a:moveTo>
                  <a:pt x="0" y="0"/>
                </a:moveTo>
                <a:lnTo>
                  <a:pt x="7301409" y="0"/>
                </a:lnTo>
                <a:lnTo>
                  <a:pt x="7301409" y="2325794"/>
                </a:lnTo>
                <a:lnTo>
                  <a:pt x="0" y="2325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C1232EA-BF42-4D19-80DA-E7915FF0BEB9}"/>
              </a:ext>
            </a:extLst>
          </p:cNvPr>
          <p:cNvSpPr/>
          <p:nvPr/>
        </p:nvSpPr>
        <p:spPr>
          <a:xfrm>
            <a:off x="10216292" y="4618544"/>
            <a:ext cx="4376659" cy="612732"/>
          </a:xfrm>
          <a:custGeom>
            <a:avLst/>
            <a:gdLst/>
            <a:ahLst/>
            <a:cxnLst/>
            <a:rect l="l" t="t" r="r" b="b"/>
            <a:pathLst>
              <a:path w="4376659" h="612732">
                <a:moveTo>
                  <a:pt x="0" y="0"/>
                </a:moveTo>
                <a:lnTo>
                  <a:pt x="4376659" y="0"/>
                </a:lnTo>
                <a:lnTo>
                  <a:pt x="4376659" y="612733"/>
                </a:lnTo>
                <a:lnTo>
                  <a:pt x="0" y="612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B12AB913-022D-1DCD-1B45-9253B08E6B5B}"/>
              </a:ext>
            </a:extLst>
          </p:cNvPr>
          <p:cNvSpPr/>
          <p:nvPr/>
        </p:nvSpPr>
        <p:spPr>
          <a:xfrm>
            <a:off x="152727" y="3417022"/>
            <a:ext cx="2514195" cy="3823871"/>
          </a:xfrm>
          <a:custGeom>
            <a:avLst/>
            <a:gdLst/>
            <a:ahLst/>
            <a:cxnLst/>
            <a:rect l="l" t="t" r="r" b="b"/>
            <a:pathLst>
              <a:path w="2514195" h="3823871">
                <a:moveTo>
                  <a:pt x="0" y="0"/>
                </a:moveTo>
                <a:lnTo>
                  <a:pt x="2514196" y="0"/>
                </a:lnTo>
                <a:lnTo>
                  <a:pt x="2514196" y="3823871"/>
                </a:lnTo>
                <a:lnTo>
                  <a:pt x="0" y="38238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A4BCBC9B-8EB8-EC6F-E5CE-6E604861A1FD}"/>
              </a:ext>
            </a:extLst>
          </p:cNvPr>
          <p:cNvSpPr/>
          <p:nvPr/>
        </p:nvSpPr>
        <p:spPr>
          <a:xfrm>
            <a:off x="0" y="18942751"/>
            <a:ext cx="1807026" cy="2472299"/>
          </a:xfrm>
          <a:custGeom>
            <a:avLst/>
            <a:gdLst/>
            <a:ahLst/>
            <a:cxnLst/>
            <a:rect l="l" t="t" r="r" b="b"/>
            <a:pathLst>
              <a:path w="1807026" h="2472299">
                <a:moveTo>
                  <a:pt x="0" y="0"/>
                </a:moveTo>
                <a:lnTo>
                  <a:pt x="1807026" y="0"/>
                </a:lnTo>
                <a:lnTo>
                  <a:pt x="1807026" y="2472299"/>
                </a:lnTo>
                <a:lnTo>
                  <a:pt x="0" y="24722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23C39FC1-A37A-89AC-B501-C8118134D96F}"/>
              </a:ext>
            </a:extLst>
          </p:cNvPr>
          <p:cNvSpPr/>
          <p:nvPr/>
        </p:nvSpPr>
        <p:spPr>
          <a:xfrm>
            <a:off x="12645262" y="17430374"/>
            <a:ext cx="2444060" cy="3953626"/>
          </a:xfrm>
          <a:custGeom>
            <a:avLst/>
            <a:gdLst/>
            <a:ahLst/>
            <a:cxnLst/>
            <a:rect l="l" t="t" r="r" b="b"/>
            <a:pathLst>
              <a:path w="2444060" h="3953626">
                <a:moveTo>
                  <a:pt x="0" y="0"/>
                </a:moveTo>
                <a:lnTo>
                  <a:pt x="2444060" y="0"/>
                </a:lnTo>
                <a:lnTo>
                  <a:pt x="2444060" y="3953626"/>
                </a:lnTo>
                <a:lnTo>
                  <a:pt x="0" y="3953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91D805A1-45D8-11D0-B77E-3D802B8AFB52}"/>
              </a:ext>
            </a:extLst>
          </p:cNvPr>
          <p:cNvSpPr/>
          <p:nvPr/>
        </p:nvSpPr>
        <p:spPr>
          <a:xfrm>
            <a:off x="2263911" y="19857258"/>
            <a:ext cx="1545072" cy="1526742"/>
          </a:xfrm>
          <a:custGeom>
            <a:avLst/>
            <a:gdLst/>
            <a:ahLst/>
            <a:cxnLst/>
            <a:rect l="l" t="t" r="r" b="b"/>
            <a:pathLst>
              <a:path w="667357" h="667357">
                <a:moveTo>
                  <a:pt x="0" y="0"/>
                </a:moveTo>
                <a:lnTo>
                  <a:pt x="667356" y="0"/>
                </a:lnTo>
                <a:lnTo>
                  <a:pt x="667356" y="667357"/>
                </a:lnTo>
                <a:lnTo>
                  <a:pt x="0" y="6673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62E9CA77-798C-44AA-EFF6-C0A0F5A9DBAF}"/>
              </a:ext>
            </a:extLst>
          </p:cNvPr>
          <p:cNvSpPr txBox="1"/>
          <p:nvPr/>
        </p:nvSpPr>
        <p:spPr>
          <a:xfrm>
            <a:off x="3808983" y="19994855"/>
            <a:ext cx="9669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เทศบาลตำบลเพชรเมืองทอง หมู่ที่ 7 ตำบลแสวงหา อำเภอแสวงหา </a:t>
            </a:r>
          </a:p>
          <a:p>
            <a:r>
              <a:rPr lang="th-TH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จังหวัดอ่างทอง 14150  โทร. 035-610-725</a:t>
            </a: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9A6080F1-7AD2-729A-0B89-A3A7D6CE2DEE}"/>
              </a:ext>
            </a:extLst>
          </p:cNvPr>
          <p:cNvSpPr txBox="1"/>
          <p:nvPr/>
        </p:nvSpPr>
        <p:spPr>
          <a:xfrm>
            <a:off x="3774504" y="1639211"/>
            <a:ext cx="5717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cs typeface="+mj-cs"/>
              </a:rPr>
              <a:t>วารสารประชาสัมพันธ์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C94E6FA8-BDCC-04CD-FD17-BD9A95C0102A}"/>
              </a:ext>
            </a:extLst>
          </p:cNvPr>
          <p:cNvSpPr txBox="1"/>
          <p:nvPr/>
        </p:nvSpPr>
        <p:spPr>
          <a:xfrm>
            <a:off x="3609119" y="3634443"/>
            <a:ext cx="55771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ประจำเดือน เมษายน-มิถุนายน 2569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B4772751-B4CC-E5B4-B191-0D83B9DA27C5}"/>
              </a:ext>
            </a:extLst>
          </p:cNvPr>
          <p:cNvSpPr txBox="1"/>
          <p:nvPr/>
        </p:nvSpPr>
        <p:spPr>
          <a:xfrm>
            <a:off x="3255117" y="5544862"/>
            <a:ext cx="87495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 </a:t>
            </a:r>
          </a:p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“โครงการส่งเสริมสุขภาพผู้สูงอายุ </a:t>
            </a:r>
          </a:p>
          <a:p>
            <a:pPr algn="ctr"/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ประจำเดือน มิถุนายน”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F309118D-1694-895D-B75C-2A98601C103A}"/>
              </a:ext>
            </a:extLst>
          </p:cNvPr>
          <p:cNvSpPr txBox="1"/>
          <p:nvPr/>
        </p:nvSpPr>
        <p:spPr>
          <a:xfrm>
            <a:off x="279581" y="14347748"/>
            <a:ext cx="1449948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เมื่อวันที่ 26 มิถุนายน 2569 งานพัฒนาชุมชน เทศบาลตำบลเพชรเมืองทอง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ได้จัดโครงการส่งเสริมสุขภาพผู้สูงอายุ ณ หอประชุมเทศบาลตำบลเพชรเมืองทอง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มีการส่งเสริมการออกกำลังกายที่เหมาะสมสำหรับผู้สูงอายุ เพื่อเสริมสร้างความแข็งแรง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ของร่างกาย เพื่อเพิ่มความยืดหยุ่นของกล้ามเนื้อและข้อต่อ กระตุ้นการไหลเวียนโลหิต 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รวมทั้งสร้างความสนุกสนานผ่อนคลายความเครียด และการพบปะและเปลี่ยน</a:t>
            </a:r>
          </a:p>
          <a:p>
            <a:pPr algn="thaiDist"/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เรียนรู้ระหว่างผู้สูงอายุ เพื่อสุขภาพกายและสุขภาพจิตที่แข็งแรง</a:t>
            </a:r>
            <a:endParaRPr lang="th-TH" b="1" dirty="0"/>
          </a:p>
        </p:txBody>
      </p:sp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8EDFF37C-72E8-F275-8D53-F18188622F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" y="7921744"/>
            <a:ext cx="6402561" cy="30175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57B17436-FA3E-D2A3-43E3-FADA36E6A2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208" y="7904756"/>
            <a:ext cx="6744891" cy="30310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รูปภาพ 34">
            <a:extLst>
              <a:ext uri="{FF2B5EF4-FFF2-40B4-BE49-F238E27FC236}">
                <a16:creationId xmlns:a16="http://schemas.microsoft.com/office/drawing/2014/main" id="{B4E92B8F-6A1E-96B6-3BA9-1CA48A7B85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94" y="11029401"/>
            <a:ext cx="4790590" cy="30175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รูปภาพ 36">
            <a:extLst>
              <a:ext uri="{FF2B5EF4-FFF2-40B4-BE49-F238E27FC236}">
                <a16:creationId xmlns:a16="http://schemas.microsoft.com/office/drawing/2014/main" id="{B89D3229-14BC-F369-9486-6173F2A438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868" y="11029401"/>
            <a:ext cx="4299073" cy="30914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22C1DB43-AC03-521A-DF1B-9F3DD05D738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76" y="11027446"/>
            <a:ext cx="5301129" cy="3105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247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696</Words>
  <Application>Microsoft Office PowerPoint</Application>
  <PresentationFormat>กำหนดเอง</PresentationFormat>
  <Paragraphs>66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1" baseType="lpstr">
      <vt:lpstr>TH SarabunPSK</vt:lpstr>
      <vt:lpstr>Angsana New</vt:lpstr>
      <vt:lpstr>Calibri</vt:lpstr>
      <vt:lpstr>Arial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สีชมพู สีเหลือง เป็นทางการ งานหัตถกรรมท้องถิ่น โปสเตอร์</dc:title>
  <dc:creator>LENOVO</dc:creator>
  <cp:lastModifiedBy>watcharakorn malangtub</cp:lastModifiedBy>
  <cp:revision>24</cp:revision>
  <dcterms:created xsi:type="dcterms:W3CDTF">2006-08-16T00:00:00Z</dcterms:created>
  <dcterms:modified xsi:type="dcterms:W3CDTF">2026-10-16T05:53:21Z</dcterms:modified>
  <dc:identifier>DAHG-gkfVs0</dc:identifier>
</cp:coreProperties>
</file>